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"/>
  </p:notesMasterIdLst>
  <p:sldIdLst>
    <p:sldId id="256" r:id="rId3"/>
    <p:sldId id="260" r:id="rId4"/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 autoAdjust="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Cloud\Edinburgh\PhD\Internship\Survey%20Data\Analysis\Proficiency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Cloud\Edinburgh\PhD\Internship\Survey%20Data\Analysis\Demographics%20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Cloud\Edinburgh\PhD\Internship\Survey%20Data\Analysis\Proficiency%20Analysi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Cloud\Edinburgh\PhD\Internship\Survey%20Data\Analysis\Geography%20Analysi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/>
              <a:t>Proficiency of Former GME Students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Sheet1!$B$1:$B$2</c:f>
              <c:strCache>
                <c:ptCount val="2"/>
                <c:pt idx="0">
                  <c:v>Percentage of Former</c:v>
                </c:pt>
                <c:pt idx="1">
                  <c:v>GME Students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716-4800-8F42-B7A873D0AD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716-4800-8F42-B7A873D0AD7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716-4800-8F42-B7A873D0AD7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716-4800-8F42-B7A873D0AD7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716-4800-8F42-B7A873D0AD7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716-4800-8F42-B7A873D0AD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Sheet1!$A$3:$A$8</c:f>
              <c:strCache>
                <c:ptCount val="4"/>
                <c:pt idx="0">
                  <c:v>Native speaker</c:v>
                </c:pt>
                <c:pt idx="1">
                  <c:v>Fluent speaker</c:v>
                </c:pt>
                <c:pt idx="2">
                  <c:v>Learner</c:v>
                </c:pt>
                <c:pt idx="3">
                  <c:v>No proficiency</c:v>
                </c:pt>
              </c:strCache>
            </c:strRef>
          </c:cat>
          <c:val>
            <c:numRef>
              <c:f>Sheet1!$B$3:$B$8</c:f>
              <c:numCache>
                <c:formatCode>0.00%</c:formatCode>
                <c:ptCount val="6"/>
                <c:pt idx="0">
                  <c:v>0.42899999999999999</c:v>
                </c:pt>
                <c:pt idx="1">
                  <c:v>0.46899999999999997</c:v>
                </c:pt>
                <c:pt idx="2">
                  <c:v>0.06</c:v>
                </c:pt>
                <c:pt idx="3">
                  <c:v>4.1000000000000002E-2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716-4800-8F42-B7A873D0AD7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4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'Education and Background'!$M$2</c:f>
              <c:strCache>
                <c:ptCount val="1"/>
                <c:pt idx="0">
                  <c:v>Brought up in a Gaelic-speaking household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'Education and Background'!$N$1:$T$1</c:f>
              <c:strCache>
                <c:ptCount val="7"/>
                <c:pt idx="0">
                  <c:v>Native speakers</c:v>
                </c:pt>
                <c:pt idx="1">
                  <c:v>Lapsed native speakers</c:v>
                </c:pt>
                <c:pt idx="2">
                  <c:v>Fluent speakers</c:v>
                </c:pt>
                <c:pt idx="3">
                  <c:v>Advanced learners</c:v>
                </c:pt>
                <c:pt idx="4">
                  <c:v>Intermediate learners</c:v>
                </c:pt>
                <c:pt idx="5">
                  <c:v>Early-stage learners</c:v>
                </c:pt>
                <c:pt idx="6">
                  <c:v>No proficiency</c:v>
                </c:pt>
              </c:strCache>
            </c:strRef>
          </c:cat>
          <c:val>
            <c:numRef>
              <c:f>'Education and Background'!$N$2:$T$2</c:f>
              <c:numCache>
                <c:formatCode>General</c:formatCode>
                <c:ptCount val="7"/>
                <c:pt idx="0">
                  <c:v>19</c:v>
                </c:pt>
                <c:pt idx="1">
                  <c:v>4</c:v>
                </c:pt>
                <c:pt idx="2">
                  <c:v>16</c:v>
                </c:pt>
                <c:pt idx="3">
                  <c:v>0</c:v>
                </c:pt>
                <c:pt idx="4">
                  <c:v>8</c:v>
                </c:pt>
                <c:pt idx="5">
                  <c:v>7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D3-49F3-B8F9-D910A0EE755B}"/>
            </c:ext>
          </c:extLst>
        </c:ser>
        <c:ser>
          <c:idx val="1"/>
          <c:order val="1"/>
          <c:tx>
            <c:strRef>
              <c:f>'Education and Background'!$M$3</c:f>
              <c:strCache>
                <c:ptCount val="1"/>
                <c:pt idx="0">
                  <c:v>Brought up in a Gaelic-speaking community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'Education and Background'!$N$1:$T$1</c:f>
              <c:strCache>
                <c:ptCount val="7"/>
                <c:pt idx="0">
                  <c:v>Native speakers</c:v>
                </c:pt>
                <c:pt idx="1">
                  <c:v>Lapsed native speakers</c:v>
                </c:pt>
                <c:pt idx="2">
                  <c:v>Fluent speakers</c:v>
                </c:pt>
                <c:pt idx="3">
                  <c:v>Advanced learners</c:v>
                </c:pt>
                <c:pt idx="4">
                  <c:v>Intermediate learners</c:v>
                </c:pt>
                <c:pt idx="5">
                  <c:v>Early-stage learners</c:v>
                </c:pt>
                <c:pt idx="6">
                  <c:v>No proficiency</c:v>
                </c:pt>
              </c:strCache>
            </c:strRef>
          </c:cat>
          <c:val>
            <c:numRef>
              <c:f>'Education and Background'!$N$3:$T$3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6</c:v>
                </c:pt>
                <c:pt idx="3">
                  <c:v>1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D3-49F3-B8F9-D910A0EE755B}"/>
            </c:ext>
          </c:extLst>
        </c:ser>
        <c:ser>
          <c:idx val="2"/>
          <c:order val="2"/>
          <c:tx>
            <c:strRef>
              <c:f>'Education and Background'!$M$4</c:f>
              <c:strCache>
                <c:ptCount val="1"/>
                <c:pt idx="0">
                  <c:v>Brought up in a Gaelic-speaking household and community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'Education and Background'!$N$1:$T$1</c:f>
              <c:strCache>
                <c:ptCount val="7"/>
                <c:pt idx="0">
                  <c:v>Native speakers</c:v>
                </c:pt>
                <c:pt idx="1">
                  <c:v>Lapsed native speakers</c:v>
                </c:pt>
                <c:pt idx="2">
                  <c:v>Fluent speakers</c:v>
                </c:pt>
                <c:pt idx="3">
                  <c:v>Advanced learners</c:v>
                </c:pt>
                <c:pt idx="4">
                  <c:v>Intermediate learners</c:v>
                </c:pt>
                <c:pt idx="5">
                  <c:v>Early-stage learners</c:v>
                </c:pt>
                <c:pt idx="6">
                  <c:v>No proficiency</c:v>
                </c:pt>
              </c:strCache>
            </c:strRef>
          </c:cat>
          <c:val>
            <c:numRef>
              <c:f>'Education and Background'!$N$4:$T$4</c:f>
              <c:numCache>
                <c:formatCode>General</c:formatCode>
                <c:ptCount val="7"/>
                <c:pt idx="0">
                  <c:v>23</c:v>
                </c:pt>
                <c:pt idx="1">
                  <c:v>7</c:v>
                </c:pt>
                <c:pt idx="2">
                  <c:v>5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D3-49F3-B8F9-D910A0EE755B}"/>
            </c:ext>
          </c:extLst>
        </c:ser>
        <c:ser>
          <c:idx val="3"/>
          <c:order val="3"/>
          <c:tx>
            <c:strRef>
              <c:f>'Education and Background'!$M$5</c:f>
              <c:strCache>
                <c:ptCount val="1"/>
                <c:pt idx="0">
                  <c:v>Not brought up in a Gaelic-speaking household or community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'Education and Background'!$N$1:$T$1</c:f>
              <c:strCache>
                <c:ptCount val="7"/>
                <c:pt idx="0">
                  <c:v>Native speakers</c:v>
                </c:pt>
                <c:pt idx="1">
                  <c:v>Lapsed native speakers</c:v>
                </c:pt>
                <c:pt idx="2">
                  <c:v>Fluent speakers</c:v>
                </c:pt>
                <c:pt idx="3">
                  <c:v>Advanced learners</c:v>
                </c:pt>
                <c:pt idx="4">
                  <c:v>Intermediate learners</c:v>
                </c:pt>
                <c:pt idx="5">
                  <c:v>Early-stage learners</c:v>
                </c:pt>
                <c:pt idx="6">
                  <c:v>No proficiency</c:v>
                </c:pt>
              </c:strCache>
            </c:strRef>
          </c:cat>
          <c:val>
            <c:numRef>
              <c:f>'Education and Background'!$N$5:$T$5</c:f>
              <c:numCache>
                <c:formatCode>General</c:formatCode>
                <c:ptCount val="7"/>
                <c:pt idx="0">
                  <c:v>4</c:v>
                </c:pt>
                <c:pt idx="1">
                  <c:v>1</c:v>
                </c:pt>
                <c:pt idx="2">
                  <c:v>36</c:v>
                </c:pt>
                <c:pt idx="3">
                  <c:v>28</c:v>
                </c:pt>
                <c:pt idx="4">
                  <c:v>71</c:v>
                </c:pt>
                <c:pt idx="5">
                  <c:v>87</c:v>
                </c:pt>
                <c:pt idx="6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D3-49F3-B8F9-D910A0EE75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957261808"/>
        <c:axId val="1957263056"/>
      </c:barChart>
      <c:catAx>
        <c:axId val="1957261808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Respondent Gaelic Proficiency</a:t>
                </a:r>
                <a:r>
                  <a:rPr lang="en-GB" baseline="0"/>
                  <a:t> Level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7263056"/>
        <c:crosses val="autoZero"/>
        <c:auto val="1"/>
        <c:lblAlgn val="ctr"/>
        <c:lblOffset val="100"/>
        <c:noMultiLvlLbl val="0"/>
      </c:catAx>
      <c:valAx>
        <c:axId val="195726305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Percentage of Respondents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726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913642268314152"/>
          <c:y val="0.15226056303461288"/>
          <c:w val="0.34271589432921462"/>
          <c:h val="0.839661453976833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'Age and Language of Completion'!$D$1</c:f>
              <c:strCache>
                <c:ptCount val="1"/>
                <c:pt idx="0">
                  <c:v>All Responses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'Age and Language of Completion'!$A$2:$A$10</c:f>
              <c:strCache>
                <c:ptCount val="9"/>
                <c:pt idx="0">
                  <c:v>16-18</c:v>
                </c:pt>
                <c:pt idx="1">
                  <c:v>19-24</c:v>
                </c:pt>
                <c:pt idx="2">
                  <c:v>25-34</c:v>
                </c:pt>
                <c:pt idx="3">
                  <c:v>35-44</c:v>
                </c:pt>
                <c:pt idx="4">
                  <c:v>45-54</c:v>
                </c:pt>
                <c:pt idx="5">
                  <c:v>55-64</c:v>
                </c:pt>
                <c:pt idx="6">
                  <c:v>65-74</c:v>
                </c:pt>
                <c:pt idx="7">
                  <c:v>75+</c:v>
                </c:pt>
                <c:pt idx="8">
                  <c:v>Not Given</c:v>
                </c:pt>
              </c:strCache>
            </c:strRef>
          </c:cat>
          <c:val>
            <c:numRef>
              <c:f>'Age and Language of Completion'!$D$2:$D$10</c:f>
              <c:numCache>
                <c:formatCode>General</c:formatCode>
                <c:ptCount val="9"/>
                <c:pt idx="0">
                  <c:v>7</c:v>
                </c:pt>
                <c:pt idx="1">
                  <c:v>31</c:v>
                </c:pt>
                <c:pt idx="2">
                  <c:v>75</c:v>
                </c:pt>
                <c:pt idx="3">
                  <c:v>104</c:v>
                </c:pt>
                <c:pt idx="4">
                  <c:v>74</c:v>
                </c:pt>
                <c:pt idx="5">
                  <c:v>47</c:v>
                </c:pt>
                <c:pt idx="6">
                  <c:v>21</c:v>
                </c:pt>
                <c:pt idx="7">
                  <c:v>2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E9-43D3-AB00-A4FCB232FE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31644015"/>
        <c:axId val="1931642351"/>
      </c:barChart>
      <c:catAx>
        <c:axId val="193164401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1642351"/>
        <c:crosses val="autoZero"/>
        <c:auto val="1"/>
        <c:lblAlgn val="ctr"/>
        <c:lblOffset val="100"/>
        <c:noMultiLvlLbl val="0"/>
      </c:catAx>
      <c:valAx>
        <c:axId val="1931642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 Number of Respondents</a:t>
                </a:r>
              </a:p>
            </c:rich>
          </c:tx>
          <c:layout>
            <c:manualLayout>
              <c:xMode val="edge"/>
              <c:yMode val="edge"/>
              <c:x val="4.6904248570357937E-2"/>
              <c:y val="0.16164094280339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1644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'Education and Background'!$M$2</c:f>
              <c:strCache>
                <c:ptCount val="1"/>
                <c:pt idx="0">
                  <c:v>Brought up in a Gaelic-speaking household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'Education and Background'!$N$1:$T$1</c:f>
              <c:strCache>
                <c:ptCount val="7"/>
                <c:pt idx="0">
                  <c:v>Native speakers</c:v>
                </c:pt>
                <c:pt idx="1">
                  <c:v>Lapsed native speakers</c:v>
                </c:pt>
                <c:pt idx="2">
                  <c:v>Fluent speakers</c:v>
                </c:pt>
                <c:pt idx="3">
                  <c:v>Advanced learners</c:v>
                </c:pt>
                <c:pt idx="4">
                  <c:v>Intermediate learners</c:v>
                </c:pt>
                <c:pt idx="5">
                  <c:v>Early-stage learners</c:v>
                </c:pt>
                <c:pt idx="6">
                  <c:v>No proficiency</c:v>
                </c:pt>
              </c:strCache>
            </c:strRef>
          </c:cat>
          <c:val>
            <c:numRef>
              <c:f>'Education and Background'!$N$2:$T$2</c:f>
              <c:numCache>
                <c:formatCode>General</c:formatCode>
                <c:ptCount val="7"/>
                <c:pt idx="0">
                  <c:v>19</c:v>
                </c:pt>
                <c:pt idx="1">
                  <c:v>4</c:v>
                </c:pt>
                <c:pt idx="2">
                  <c:v>16</c:v>
                </c:pt>
                <c:pt idx="3">
                  <c:v>0</c:v>
                </c:pt>
                <c:pt idx="4">
                  <c:v>8</c:v>
                </c:pt>
                <c:pt idx="5">
                  <c:v>7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27-4DB2-BD85-9606E97E3692}"/>
            </c:ext>
          </c:extLst>
        </c:ser>
        <c:ser>
          <c:idx val="1"/>
          <c:order val="1"/>
          <c:tx>
            <c:strRef>
              <c:f>'Education and Background'!$M$3</c:f>
              <c:strCache>
                <c:ptCount val="1"/>
                <c:pt idx="0">
                  <c:v>Brought up in a Gaelic-speaking community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'Education and Background'!$N$1:$T$1</c:f>
              <c:strCache>
                <c:ptCount val="7"/>
                <c:pt idx="0">
                  <c:v>Native speakers</c:v>
                </c:pt>
                <c:pt idx="1">
                  <c:v>Lapsed native speakers</c:v>
                </c:pt>
                <c:pt idx="2">
                  <c:v>Fluent speakers</c:v>
                </c:pt>
                <c:pt idx="3">
                  <c:v>Advanced learners</c:v>
                </c:pt>
                <c:pt idx="4">
                  <c:v>Intermediate learners</c:v>
                </c:pt>
                <c:pt idx="5">
                  <c:v>Early-stage learners</c:v>
                </c:pt>
                <c:pt idx="6">
                  <c:v>No proficiency</c:v>
                </c:pt>
              </c:strCache>
            </c:strRef>
          </c:cat>
          <c:val>
            <c:numRef>
              <c:f>'Education and Background'!$N$3:$T$3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6</c:v>
                </c:pt>
                <c:pt idx="3">
                  <c:v>1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27-4DB2-BD85-9606E97E3692}"/>
            </c:ext>
          </c:extLst>
        </c:ser>
        <c:ser>
          <c:idx val="2"/>
          <c:order val="2"/>
          <c:tx>
            <c:strRef>
              <c:f>'Education and Background'!$M$4</c:f>
              <c:strCache>
                <c:ptCount val="1"/>
                <c:pt idx="0">
                  <c:v>Brought up in a Gaelic-speaking household and community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'Education and Background'!$N$1:$T$1</c:f>
              <c:strCache>
                <c:ptCount val="7"/>
                <c:pt idx="0">
                  <c:v>Native speakers</c:v>
                </c:pt>
                <c:pt idx="1">
                  <c:v>Lapsed native speakers</c:v>
                </c:pt>
                <c:pt idx="2">
                  <c:v>Fluent speakers</c:v>
                </c:pt>
                <c:pt idx="3">
                  <c:v>Advanced learners</c:v>
                </c:pt>
                <c:pt idx="4">
                  <c:v>Intermediate learners</c:v>
                </c:pt>
                <c:pt idx="5">
                  <c:v>Early-stage learners</c:v>
                </c:pt>
                <c:pt idx="6">
                  <c:v>No proficiency</c:v>
                </c:pt>
              </c:strCache>
            </c:strRef>
          </c:cat>
          <c:val>
            <c:numRef>
              <c:f>'Education and Background'!$N$4:$T$4</c:f>
              <c:numCache>
                <c:formatCode>General</c:formatCode>
                <c:ptCount val="7"/>
                <c:pt idx="0">
                  <c:v>23</c:v>
                </c:pt>
                <c:pt idx="1">
                  <c:v>7</c:v>
                </c:pt>
                <c:pt idx="2">
                  <c:v>5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27-4DB2-BD85-9606E97E3692}"/>
            </c:ext>
          </c:extLst>
        </c:ser>
        <c:ser>
          <c:idx val="3"/>
          <c:order val="3"/>
          <c:tx>
            <c:strRef>
              <c:f>'Education and Background'!$M$5</c:f>
              <c:strCache>
                <c:ptCount val="1"/>
                <c:pt idx="0">
                  <c:v>Not brought up in a Gaelic-speaking household or community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'Education and Background'!$N$1:$T$1</c:f>
              <c:strCache>
                <c:ptCount val="7"/>
                <c:pt idx="0">
                  <c:v>Native speakers</c:v>
                </c:pt>
                <c:pt idx="1">
                  <c:v>Lapsed native speakers</c:v>
                </c:pt>
                <c:pt idx="2">
                  <c:v>Fluent speakers</c:v>
                </c:pt>
                <c:pt idx="3">
                  <c:v>Advanced learners</c:v>
                </c:pt>
                <c:pt idx="4">
                  <c:v>Intermediate learners</c:v>
                </c:pt>
                <c:pt idx="5">
                  <c:v>Early-stage learners</c:v>
                </c:pt>
                <c:pt idx="6">
                  <c:v>No proficiency</c:v>
                </c:pt>
              </c:strCache>
            </c:strRef>
          </c:cat>
          <c:val>
            <c:numRef>
              <c:f>'Education and Background'!$N$5:$T$5</c:f>
              <c:numCache>
                <c:formatCode>General</c:formatCode>
                <c:ptCount val="7"/>
                <c:pt idx="0">
                  <c:v>4</c:v>
                </c:pt>
                <c:pt idx="1">
                  <c:v>1</c:v>
                </c:pt>
                <c:pt idx="2">
                  <c:v>36</c:v>
                </c:pt>
                <c:pt idx="3">
                  <c:v>28</c:v>
                </c:pt>
                <c:pt idx="4">
                  <c:v>71</c:v>
                </c:pt>
                <c:pt idx="5">
                  <c:v>87</c:v>
                </c:pt>
                <c:pt idx="6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27-4DB2-BD85-9606E97E36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957261808"/>
        <c:axId val="1957263056"/>
      </c:barChart>
      <c:catAx>
        <c:axId val="1957261808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Respondent Gaelic Proficiency</a:t>
                </a:r>
                <a:r>
                  <a:rPr lang="en-GB" baseline="0"/>
                  <a:t> Level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7263056"/>
        <c:crosses val="autoZero"/>
        <c:auto val="1"/>
        <c:lblAlgn val="ctr"/>
        <c:lblOffset val="100"/>
        <c:noMultiLvlLbl val="0"/>
      </c:catAx>
      <c:valAx>
        <c:axId val="195726305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Percentage of Respondents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726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913642268314152"/>
          <c:y val="0.15226056303461288"/>
          <c:w val="0.34271589432921462"/>
          <c:h val="0.839661453976833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'Geography Analysis'!$E$13</c:f>
              <c:strCache>
                <c:ptCount val="1"/>
                <c:pt idx="0">
                  <c:v>Respondents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'Geography Analysis'!$D$14:$D$20</c:f>
              <c:strCache>
                <c:ptCount val="7"/>
                <c:pt idx="0">
                  <c:v>Daily</c:v>
                </c:pt>
                <c:pt idx="1">
                  <c:v>Once a week</c:v>
                </c:pt>
                <c:pt idx="2">
                  <c:v>Once a fortnight</c:v>
                </c:pt>
                <c:pt idx="3">
                  <c:v>Once a month</c:v>
                </c:pt>
                <c:pt idx="4">
                  <c:v>Periodically throughout the year</c:v>
                </c:pt>
                <c:pt idx="5">
                  <c:v>Never</c:v>
                </c:pt>
                <c:pt idx="6">
                  <c:v>Not stated</c:v>
                </c:pt>
              </c:strCache>
            </c:strRef>
          </c:cat>
          <c:val>
            <c:numRef>
              <c:f>'Geography Analysis'!$E$14:$E$20</c:f>
              <c:numCache>
                <c:formatCode>General</c:formatCode>
                <c:ptCount val="7"/>
                <c:pt idx="0">
                  <c:v>20</c:v>
                </c:pt>
                <c:pt idx="1">
                  <c:v>81</c:v>
                </c:pt>
                <c:pt idx="2">
                  <c:v>16</c:v>
                </c:pt>
                <c:pt idx="3">
                  <c:v>31</c:v>
                </c:pt>
                <c:pt idx="4">
                  <c:v>166</c:v>
                </c:pt>
                <c:pt idx="5">
                  <c:v>45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71-437C-B26A-F9B311AB56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23775600"/>
        <c:axId val="1623774352"/>
        <c:extLst/>
      </c:barChart>
      <c:catAx>
        <c:axId val="162377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3774352"/>
        <c:crosses val="autoZero"/>
        <c:auto val="1"/>
        <c:lblAlgn val="ctr"/>
        <c:lblOffset val="100"/>
        <c:noMultiLvlLbl val="0"/>
      </c:catAx>
      <c:valAx>
        <c:axId val="1623774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23775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CB521C-2439-4205-8D7C-DDAC5963982E}" type="doc">
      <dgm:prSet loTypeId="urn:microsoft.com/office/officeart/2005/8/layout/h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0E9F2286-AB93-48C8-8AB1-C127E466B9AB}">
      <dgm:prSet phldrT="[Text]"/>
      <dgm:spPr/>
      <dgm:t>
        <a:bodyPr/>
        <a:lstStyle/>
        <a:p>
          <a:r>
            <a:rPr lang="en-GB" dirty="0">
              <a:latin typeface="Verdana" panose="020B0604030504040204" pitchFamily="34" charset="0"/>
              <a:ea typeface="Verdana" panose="020B0604030504040204" pitchFamily="34" charset="0"/>
            </a:rPr>
            <a:t>Expanding Education</a:t>
          </a:r>
        </a:p>
      </dgm:t>
    </dgm:pt>
    <dgm:pt modelId="{78C3844A-5FC6-44C7-8B07-C4D12E7AB7B5}" type="parTrans" cxnId="{086E1F75-3F8E-4508-8686-566D9DEBAB50}">
      <dgm:prSet/>
      <dgm:spPr/>
      <dgm:t>
        <a:bodyPr/>
        <a:lstStyle/>
        <a:p>
          <a:endParaRPr lang="en-GB"/>
        </a:p>
      </dgm:t>
    </dgm:pt>
    <dgm:pt modelId="{1B7C2A74-D84A-4F73-96C0-A364F465E2CF}" type="sibTrans" cxnId="{086E1F75-3F8E-4508-8686-566D9DEBAB50}">
      <dgm:prSet/>
      <dgm:spPr/>
      <dgm:t>
        <a:bodyPr/>
        <a:lstStyle/>
        <a:p>
          <a:endParaRPr lang="en-GB"/>
        </a:p>
      </dgm:t>
    </dgm:pt>
    <dgm:pt modelId="{16F73670-14CA-477C-8B88-C43BBC940575}">
      <dgm:prSet phldrT="[Text]" custT="1"/>
      <dgm:spPr/>
      <dgm:t>
        <a:bodyPr/>
        <a:lstStyle/>
        <a:p>
          <a:r>
            <a:rPr lang="en-GB" sz="1000" dirty="0"/>
            <a:t> </a:t>
          </a:r>
          <a:r>
            <a:rPr lang="en-GB" sz="1000" dirty="0">
              <a:latin typeface="Verdana" panose="020B0604030504040204" pitchFamily="34" charset="0"/>
              <a:ea typeface="Verdana" panose="020B0604030504040204" pitchFamily="34" charset="0"/>
            </a:rPr>
            <a:t>More opportunities for adults to learn Gaelic</a:t>
          </a:r>
        </a:p>
      </dgm:t>
    </dgm:pt>
    <dgm:pt modelId="{D82E028A-873A-4BF7-B8CB-B4F0F4E6DCD8}" type="parTrans" cxnId="{D5C95715-EAE3-4D93-9C63-4FE0DD6B43AA}">
      <dgm:prSet/>
      <dgm:spPr/>
      <dgm:t>
        <a:bodyPr/>
        <a:lstStyle/>
        <a:p>
          <a:endParaRPr lang="en-GB"/>
        </a:p>
      </dgm:t>
    </dgm:pt>
    <dgm:pt modelId="{5E2630C4-A8D0-480D-9769-59B581632297}" type="sibTrans" cxnId="{D5C95715-EAE3-4D93-9C63-4FE0DD6B43AA}">
      <dgm:prSet/>
      <dgm:spPr/>
      <dgm:t>
        <a:bodyPr/>
        <a:lstStyle/>
        <a:p>
          <a:endParaRPr lang="en-GB"/>
        </a:p>
      </dgm:t>
    </dgm:pt>
    <dgm:pt modelId="{A41AFA9D-C71B-4345-A30A-1C6390EC4E51}">
      <dgm:prSet phldrT="[Text]" custT="1"/>
      <dgm:spPr/>
      <dgm:t>
        <a:bodyPr/>
        <a:lstStyle/>
        <a:p>
          <a:r>
            <a:rPr lang="en-GB" sz="1000" dirty="0">
              <a:latin typeface="Verdana" panose="020B0604030504040204" pitchFamily="34" charset="0"/>
              <a:ea typeface="Verdana" panose="020B0604030504040204" pitchFamily="34" charset="0"/>
            </a:rPr>
            <a:t> Greater provision of Gaelic-medium education</a:t>
          </a:r>
        </a:p>
      </dgm:t>
    </dgm:pt>
    <dgm:pt modelId="{A97EACB2-669D-4C51-BA8F-76940B2BAF98}" type="parTrans" cxnId="{1723E090-1E7C-4976-BE66-D0D4436BF4AC}">
      <dgm:prSet/>
      <dgm:spPr/>
      <dgm:t>
        <a:bodyPr/>
        <a:lstStyle/>
        <a:p>
          <a:endParaRPr lang="en-GB"/>
        </a:p>
      </dgm:t>
    </dgm:pt>
    <dgm:pt modelId="{EFDC2272-6C90-422E-9E4F-1AAD8EDF88E0}" type="sibTrans" cxnId="{1723E090-1E7C-4976-BE66-D0D4436BF4AC}">
      <dgm:prSet/>
      <dgm:spPr/>
      <dgm:t>
        <a:bodyPr/>
        <a:lstStyle/>
        <a:p>
          <a:endParaRPr lang="en-GB"/>
        </a:p>
      </dgm:t>
    </dgm:pt>
    <dgm:pt modelId="{709E060E-9A00-4CE4-A9AD-3DD777508AEB}">
      <dgm:prSet phldrT="[Text]"/>
      <dgm:spPr/>
      <dgm:t>
        <a:bodyPr/>
        <a:lstStyle/>
        <a:p>
          <a:r>
            <a:rPr lang="en-GB" dirty="0">
              <a:latin typeface="Verdana" panose="020B0604030504040204" pitchFamily="34" charset="0"/>
              <a:ea typeface="Verdana" panose="020B0604030504040204" pitchFamily="34" charset="0"/>
            </a:rPr>
            <a:t>Building Community</a:t>
          </a:r>
        </a:p>
      </dgm:t>
    </dgm:pt>
    <dgm:pt modelId="{7C9324D1-2719-4B85-8F1B-368736EEA9EB}" type="parTrans" cxnId="{5655E811-925F-474C-BB2B-D13BB0822850}">
      <dgm:prSet/>
      <dgm:spPr/>
      <dgm:t>
        <a:bodyPr/>
        <a:lstStyle/>
        <a:p>
          <a:endParaRPr lang="en-GB"/>
        </a:p>
      </dgm:t>
    </dgm:pt>
    <dgm:pt modelId="{F3363BC7-EE66-4872-BB7B-B63B945ED71D}" type="sibTrans" cxnId="{5655E811-925F-474C-BB2B-D13BB0822850}">
      <dgm:prSet/>
      <dgm:spPr/>
      <dgm:t>
        <a:bodyPr/>
        <a:lstStyle/>
        <a:p>
          <a:endParaRPr lang="en-GB"/>
        </a:p>
      </dgm:t>
    </dgm:pt>
    <dgm:pt modelId="{D7961567-D931-4024-825B-134C57AB21FE}">
      <dgm:prSet phldrT="[Text]" custT="1"/>
      <dgm:spPr/>
      <dgm:t>
        <a:bodyPr/>
        <a:lstStyle/>
        <a:p>
          <a:r>
            <a:rPr lang="en-GB" sz="900" dirty="0">
              <a:latin typeface="Verdana" panose="020B0604030504040204" pitchFamily="34" charset="0"/>
              <a:ea typeface="Verdana" panose="020B0604030504040204" pitchFamily="34" charset="0"/>
            </a:rPr>
            <a:t> More opportunities for young people to use Gaelic</a:t>
          </a:r>
        </a:p>
      </dgm:t>
    </dgm:pt>
    <dgm:pt modelId="{5C2CB8B4-E346-4ECC-89C6-4B7997AD2D5F}" type="parTrans" cxnId="{B6DD6FC0-D00A-480C-B0C7-A611CD72D35B}">
      <dgm:prSet/>
      <dgm:spPr/>
      <dgm:t>
        <a:bodyPr/>
        <a:lstStyle/>
        <a:p>
          <a:endParaRPr lang="en-GB"/>
        </a:p>
      </dgm:t>
    </dgm:pt>
    <dgm:pt modelId="{B89561D2-90EC-4543-8EA0-3DE72B5A012C}" type="sibTrans" cxnId="{B6DD6FC0-D00A-480C-B0C7-A611CD72D35B}">
      <dgm:prSet/>
      <dgm:spPr/>
      <dgm:t>
        <a:bodyPr/>
        <a:lstStyle/>
        <a:p>
          <a:endParaRPr lang="en-GB"/>
        </a:p>
      </dgm:t>
    </dgm:pt>
    <dgm:pt modelId="{71D3E90E-A87B-4259-AD4A-2374D0AE153B}">
      <dgm:prSet phldrT="[Text]" custT="1"/>
      <dgm:spPr/>
      <dgm:t>
        <a:bodyPr/>
        <a:lstStyle/>
        <a:p>
          <a:r>
            <a:rPr lang="en-GB" sz="900" dirty="0">
              <a:latin typeface="Verdana" panose="020B0604030504040204" pitchFamily="34" charset="0"/>
              <a:ea typeface="Verdana" panose="020B0604030504040204" pitchFamily="34" charset="0"/>
            </a:rPr>
            <a:t> More opportunities to use the language casually</a:t>
          </a:r>
        </a:p>
      </dgm:t>
    </dgm:pt>
    <dgm:pt modelId="{A97565A3-97C6-4D47-BE4C-8640BDADEC8B}" type="parTrans" cxnId="{51427FEA-69E7-4E84-B86A-293C9743294F}">
      <dgm:prSet/>
      <dgm:spPr/>
      <dgm:t>
        <a:bodyPr/>
        <a:lstStyle/>
        <a:p>
          <a:endParaRPr lang="en-GB"/>
        </a:p>
      </dgm:t>
    </dgm:pt>
    <dgm:pt modelId="{C67EE9DD-F56F-4FFC-A237-771A0BB1E7CF}" type="sibTrans" cxnId="{51427FEA-69E7-4E84-B86A-293C9743294F}">
      <dgm:prSet/>
      <dgm:spPr/>
      <dgm:t>
        <a:bodyPr/>
        <a:lstStyle/>
        <a:p>
          <a:endParaRPr lang="en-GB"/>
        </a:p>
      </dgm:t>
    </dgm:pt>
    <dgm:pt modelId="{568C3FDE-344F-46AD-8BDE-DFBAA3EB73E8}">
      <dgm:prSet phldrT="[Text]"/>
      <dgm:spPr/>
      <dgm:t>
        <a:bodyPr/>
        <a:lstStyle/>
        <a:p>
          <a:r>
            <a:rPr lang="en-GB" dirty="0">
              <a:latin typeface="Verdana" panose="020B0604030504040204" pitchFamily="34" charset="0"/>
              <a:ea typeface="Verdana" panose="020B0604030504040204" pitchFamily="34" charset="0"/>
            </a:rPr>
            <a:t>Spaces for Gaelic</a:t>
          </a:r>
        </a:p>
      </dgm:t>
    </dgm:pt>
    <dgm:pt modelId="{F68A903D-C4C5-4B03-ABA7-985B2DC51E5A}" type="parTrans" cxnId="{8E629050-491C-4720-B3E0-51E057F0FC06}">
      <dgm:prSet/>
      <dgm:spPr/>
      <dgm:t>
        <a:bodyPr/>
        <a:lstStyle/>
        <a:p>
          <a:endParaRPr lang="en-GB"/>
        </a:p>
      </dgm:t>
    </dgm:pt>
    <dgm:pt modelId="{A29F19B2-180B-48B9-89C7-6BFC32110696}" type="sibTrans" cxnId="{8E629050-491C-4720-B3E0-51E057F0FC06}">
      <dgm:prSet/>
      <dgm:spPr/>
      <dgm:t>
        <a:bodyPr/>
        <a:lstStyle/>
        <a:p>
          <a:endParaRPr lang="en-GB"/>
        </a:p>
      </dgm:t>
    </dgm:pt>
    <dgm:pt modelId="{13C8DC83-0936-4952-8FD5-A1811EEEBF5E}">
      <dgm:prSet phldrT="[Text]" custT="1"/>
      <dgm:spPr/>
      <dgm:t>
        <a:bodyPr/>
        <a:lstStyle/>
        <a:p>
          <a:r>
            <a:rPr lang="en-GB" sz="105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en-GB" sz="1000" dirty="0">
              <a:latin typeface="Verdana" panose="020B0604030504040204" pitchFamily="34" charset="0"/>
              <a:ea typeface="Verdana" panose="020B0604030504040204" pitchFamily="34" charset="0"/>
            </a:rPr>
            <a:t>A Gaelic cultural centre, or distributed Gaelic hubs around the city</a:t>
          </a:r>
        </a:p>
      </dgm:t>
    </dgm:pt>
    <dgm:pt modelId="{ADA3381D-8A52-41AB-9DB6-4EAC341FD2E2}" type="parTrans" cxnId="{7007ACF2-3BDD-40F0-924C-B79A061B3148}">
      <dgm:prSet/>
      <dgm:spPr/>
      <dgm:t>
        <a:bodyPr/>
        <a:lstStyle/>
        <a:p>
          <a:endParaRPr lang="en-GB"/>
        </a:p>
      </dgm:t>
    </dgm:pt>
    <dgm:pt modelId="{559004B0-5B9A-4BE9-A123-1AF5C6C2F7C9}" type="sibTrans" cxnId="{7007ACF2-3BDD-40F0-924C-B79A061B3148}">
      <dgm:prSet/>
      <dgm:spPr/>
      <dgm:t>
        <a:bodyPr/>
        <a:lstStyle/>
        <a:p>
          <a:endParaRPr lang="en-GB"/>
        </a:p>
      </dgm:t>
    </dgm:pt>
    <dgm:pt modelId="{189C6515-2E84-4CD4-8249-20E081CF31E6}">
      <dgm:prSet phldrT="[Text]" custT="1"/>
      <dgm:spPr/>
      <dgm:t>
        <a:bodyPr/>
        <a:lstStyle/>
        <a:p>
          <a:r>
            <a:rPr lang="en-GB" sz="1000" dirty="0">
              <a:latin typeface="Verdana" panose="020B0604030504040204" pitchFamily="34" charset="0"/>
              <a:ea typeface="Verdana" panose="020B0604030504040204" pitchFamily="34" charset="0"/>
            </a:rPr>
            <a:t> A dedicated website for Glasgow’s Gaelic events</a:t>
          </a:r>
        </a:p>
      </dgm:t>
    </dgm:pt>
    <dgm:pt modelId="{8BA4B2FE-895D-4F67-943D-1C3E8271AF87}" type="parTrans" cxnId="{5033716C-832A-4925-B002-FE01B1ED570D}">
      <dgm:prSet/>
      <dgm:spPr/>
      <dgm:t>
        <a:bodyPr/>
        <a:lstStyle/>
        <a:p>
          <a:endParaRPr lang="en-GB"/>
        </a:p>
      </dgm:t>
    </dgm:pt>
    <dgm:pt modelId="{6918E3DE-934E-4C04-BE9B-54F8AA4440DE}" type="sibTrans" cxnId="{5033716C-832A-4925-B002-FE01B1ED570D}">
      <dgm:prSet/>
      <dgm:spPr/>
      <dgm:t>
        <a:bodyPr/>
        <a:lstStyle/>
        <a:p>
          <a:endParaRPr lang="en-GB"/>
        </a:p>
      </dgm:t>
    </dgm:pt>
    <dgm:pt modelId="{B3BE2ADA-8DE9-4A56-89D4-D69B4B9B3A9F}">
      <dgm:prSet phldrT="[Text]" custT="1"/>
      <dgm:spPr/>
      <dgm:t>
        <a:bodyPr/>
        <a:lstStyle/>
        <a:p>
          <a:r>
            <a:rPr lang="en-GB" sz="900" dirty="0">
              <a:latin typeface="Verdana" panose="020B0604030504040204" pitchFamily="34" charset="0"/>
              <a:ea typeface="Verdana" panose="020B0604030504040204" pitchFamily="34" charset="0"/>
            </a:rPr>
            <a:t> More connections between Gaelic groups</a:t>
          </a:r>
        </a:p>
      </dgm:t>
    </dgm:pt>
    <dgm:pt modelId="{B8701A37-783A-435C-B164-D05AE950FC6B}" type="parTrans" cxnId="{A73FFE88-D05A-4140-8441-6163D38DE2DB}">
      <dgm:prSet/>
      <dgm:spPr/>
      <dgm:t>
        <a:bodyPr/>
        <a:lstStyle/>
        <a:p>
          <a:endParaRPr lang="en-GB"/>
        </a:p>
      </dgm:t>
    </dgm:pt>
    <dgm:pt modelId="{09C2482E-1542-453D-96DE-4BB7694D9400}" type="sibTrans" cxnId="{A73FFE88-D05A-4140-8441-6163D38DE2DB}">
      <dgm:prSet/>
      <dgm:spPr/>
      <dgm:t>
        <a:bodyPr/>
        <a:lstStyle/>
        <a:p>
          <a:endParaRPr lang="en-GB"/>
        </a:p>
      </dgm:t>
    </dgm:pt>
    <dgm:pt modelId="{E923441A-C763-47A5-82AD-B3D76A6396A2}">
      <dgm:prSet phldrT="[Text]" custT="1"/>
      <dgm:spPr/>
      <dgm:t>
        <a:bodyPr/>
        <a:lstStyle/>
        <a:p>
          <a:r>
            <a:rPr lang="en-GB" sz="1000" dirty="0">
              <a:latin typeface="Verdana" panose="020B0604030504040204" pitchFamily="34" charset="0"/>
              <a:ea typeface="Verdana" panose="020B0604030504040204" pitchFamily="34" charset="0"/>
            </a:rPr>
            <a:t> Greater visibility of Gaelic in the city</a:t>
          </a:r>
        </a:p>
      </dgm:t>
    </dgm:pt>
    <dgm:pt modelId="{4B269813-AAAC-4633-8F65-3B7D6F46E445}" type="parTrans" cxnId="{6656D3D7-2D88-44E9-BE5C-3DB9F0F04539}">
      <dgm:prSet/>
      <dgm:spPr/>
      <dgm:t>
        <a:bodyPr/>
        <a:lstStyle/>
        <a:p>
          <a:endParaRPr lang="en-GB"/>
        </a:p>
      </dgm:t>
    </dgm:pt>
    <dgm:pt modelId="{C845F094-DF1E-4B8F-B3F3-719461929C67}" type="sibTrans" cxnId="{6656D3D7-2D88-44E9-BE5C-3DB9F0F04539}">
      <dgm:prSet/>
      <dgm:spPr/>
      <dgm:t>
        <a:bodyPr/>
        <a:lstStyle/>
        <a:p>
          <a:endParaRPr lang="en-GB"/>
        </a:p>
      </dgm:t>
    </dgm:pt>
    <dgm:pt modelId="{49B3617A-B3C5-4AC2-858F-4FBFE4948C32}">
      <dgm:prSet phldrT="[Text]" custT="1"/>
      <dgm:spPr/>
      <dgm:t>
        <a:bodyPr/>
        <a:lstStyle/>
        <a:p>
          <a:r>
            <a:rPr lang="en-GB" sz="1000" dirty="0">
              <a:latin typeface="Verdana" panose="020B0604030504040204" pitchFamily="34" charset="0"/>
              <a:ea typeface="Verdana" panose="020B0604030504040204" pitchFamily="34" charset="0"/>
            </a:rPr>
            <a:t> Greater promotion of the benefits of learning Gaelic</a:t>
          </a:r>
        </a:p>
      </dgm:t>
    </dgm:pt>
    <dgm:pt modelId="{B2EA955E-3186-4006-B791-CA255389070C}" type="parTrans" cxnId="{0C0D9CBE-9BF9-4EDB-93C4-1C646412F312}">
      <dgm:prSet/>
      <dgm:spPr/>
      <dgm:t>
        <a:bodyPr/>
        <a:lstStyle/>
        <a:p>
          <a:endParaRPr lang="en-GB"/>
        </a:p>
      </dgm:t>
    </dgm:pt>
    <dgm:pt modelId="{D8627028-9DE4-4CE3-B12A-A5F20B509FA2}" type="sibTrans" cxnId="{0C0D9CBE-9BF9-4EDB-93C4-1C646412F312}">
      <dgm:prSet/>
      <dgm:spPr/>
      <dgm:t>
        <a:bodyPr/>
        <a:lstStyle/>
        <a:p>
          <a:endParaRPr lang="en-GB"/>
        </a:p>
      </dgm:t>
    </dgm:pt>
    <dgm:pt modelId="{EA7E4753-0039-4C04-910C-62B4AB8F06A3}" type="pres">
      <dgm:prSet presAssocID="{8DCB521C-2439-4205-8D7C-DDAC5963982E}" presName="linearFlow" presStyleCnt="0">
        <dgm:presLayoutVars>
          <dgm:dir/>
          <dgm:animLvl val="lvl"/>
          <dgm:resizeHandles/>
        </dgm:presLayoutVars>
      </dgm:prSet>
      <dgm:spPr/>
    </dgm:pt>
    <dgm:pt modelId="{2ADABBED-CEEA-42FE-BC5C-5DE1BC4033E3}" type="pres">
      <dgm:prSet presAssocID="{0E9F2286-AB93-48C8-8AB1-C127E466B9AB}" presName="compositeNode" presStyleCnt="0">
        <dgm:presLayoutVars>
          <dgm:bulletEnabled val="1"/>
        </dgm:presLayoutVars>
      </dgm:prSet>
      <dgm:spPr/>
    </dgm:pt>
    <dgm:pt modelId="{0E53E9E9-19D7-4E31-A88F-90F21E8875BB}" type="pres">
      <dgm:prSet presAssocID="{0E9F2286-AB93-48C8-8AB1-C127E466B9AB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erson raising hand"/>
        </a:ext>
      </dgm:extLst>
    </dgm:pt>
    <dgm:pt modelId="{AB8AB2F0-2F00-4293-A3B8-8DDAC4D1BB5D}" type="pres">
      <dgm:prSet presAssocID="{0E9F2286-AB93-48C8-8AB1-C127E466B9AB}" presName="childNode" presStyleLbl="node1" presStyleIdx="0" presStyleCnt="3" custScaleX="99756" custScaleY="100480">
        <dgm:presLayoutVars>
          <dgm:bulletEnabled val="1"/>
        </dgm:presLayoutVars>
      </dgm:prSet>
      <dgm:spPr/>
    </dgm:pt>
    <dgm:pt modelId="{5E86AD2F-B02B-4388-96ED-A51B20BA3F4D}" type="pres">
      <dgm:prSet presAssocID="{0E9F2286-AB93-48C8-8AB1-C127E466B9AB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79EF0E89-907F-4DDB-9426-7BAA2E41F6D2}" type="pres">
      <dgm:prSet presAssocID="{1B7C2A74-D84A-4F73-96C0-A364F465E2CF}" presName="sibTrans" presStyleCnt="0"/>
      <dgm:spPr/>
    </dgm:pt>
    <dgm:pt modelId="{8B246E72-3DE3-4A6B-9BB1-CA247945376A}" type="pres">
      <dgm:prSet presAssocID="{709E060E-9A00-4CE4-A9AD-3DD777508AEB}" presName="compositeNode" presStyleCnt="0">
        <dgm:presLayoutVars>
          <dgm:bulletEnabled val="1"/>
        </dgm:presLayoutVars>
      </dgm:prSet>
      <dgm:spPr/>
    </dgm:pt>
    <dgm:pt modelId="{48E8BCDD-234B-4200-B694-9CD82E99139D}" type="pres">
      <dgm:prSet presAssocID="{709E060E-9A00-4CE4-A9AD-3DD777508AEB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extLst>
        <a:ext uri="{E40237B7-FDA0-4F09-8148-C483321AD2D9}">
          <dgm14:cNvPr xmlns:dgm14="http://schemas.microsoft.com/office/drawing/2010/diagram" id="0" name="" descr="A group of multi colored wooden stick figures"/>
        </a:ext>
      </dgm:extLst>
    </dgm:pt>
    <dgm:pt modelId="{DA0BC76F-33C9-4A2C-915B-85F8ADD9074C}" type="pres">
      <dgm:prSet presAssocID="{709E060E-9A00-4CE4-A9AD-3DD777508AEB}" presName="childNode" presStyleLbl="node1" presStyleIdx="1" presStyleCnt="3">
        <dgm:presLayoutVars>
          <dgm:bulletEnabled val="1"/>
        </dgm:presLayoutVars>
      </dgm:prSet>
      <dgm:spPr/>
    </dgm:pt>
    <dgm:pt modelId="{4533B254-D0F1-4BC0-87A8-711A53E65650}" type="pres">
      <dgm:prSet presAssocID="{709E060E-9A00-4CE4-A9AD-3DD777508AEB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CCF0DD23-384D-4989-A43F-2E5D8E59F14E}" type="pres">
      <dgm:prSet presAssocID="{F3363BC7-EE66-4872-BB7B-B63B945ED71D}" presName="sibTrans" presStyleCnt="0"/>
      <dgm:spPr/>
    </dgm:pt>
    <dgm:pt modelId="{214472A0-649E-4D5C-A9F3-CFB60310C63A}" type="pres">
      <dgm:prSet presAssocID="{568C3FDE-344F-46AD-8BDE-DFBAA3EB73E8}" presName="compositeNode" presStyleCnt="0">
        <dgm:presLayoutVars>
          <dgm:bulletEnabled val="1"/>
        </dgm:presLayoutVars>
      </dgm:prSet>
      <dgm:spPr/>
    </dgm:pt>
    <dgm:pt modelId="{E232844A-6BEB-4839-B037-3FF8FF964C6F}" type="pres">
      <dgm:prSet presAssocID="{568C3FDE-344F-46AD-8BDE-DFBAA3EB73E8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Open air café"/>
        </a:ext>
      </dgm:extLst>
    </dgm:pt>
    <dgm:pt modelId="{FDF18818-E415-403F-B0FB-AA3FC344E042}" type="pres">
      <dgm:prSet presAssocID="{568C3FDE-344F-46AD-8BDE-DFBAA3EB73E8}" presName="childNode" presStyleLbl="node1" presStyleIdx="2" presStyleCnt="3">
        <dgm:presLayoutVars>
          <dgm:bulletEnabled val="1"/>
        </dgm:presLayoutVars>
      </dgm:prSet>
      <dgm:spPr/>
    </dgm:pt>
    <dgm:pt modelId="{BCA9657A-A86C-452F-A9EA-D390A4C31639}" type="pres">
      <dgm:prSet presAssocID="{568C3FDE-344F-46AD-8BDE-DFBAA3EB73E8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5655E811-925F-474C-BB2B-D13BB0822850}" srcId="{8DCB521C-2439-4205-8D7C-DDAC5963982E}" destId="{709E060E-9A00-4CE4-A9AD-3DD777508AEB}" srcOrd="1" destOrd="0" parTransId="{7C9324D1-2719-4B85-8F1B-368736EEA9EB}" sibTransId="{F3363BC7-EE66-4872-BB7B-B63B945ED71D}"/>
    <dgm:cxn modelId="{D5C95715-EAE3-4D93-9C63-4FE0DD6B43AA}" srcId="{0E9F2286-AB93-48C8-8AB1-C127E466B9AB}" destId="{16F73670-14CA-477C-8B88-C43BBC940575}" srcOrd="0" destOrd="0" parTransId="{D82E028A-873A-4BF7-B8CB-B4F0F4E6DCD8}" sibTransId="{5E2630C4-A8D0-480D-9769-59B581632297}"/>
    <dgm:cxn modelId="{12003528-1AE0-4FF8-B267-56BA2D5AA429}" type="presOf" srcId="{E923441A-C763-47A5-82AD-B3D76A6396A2}" destId="{FDF18818-E415-403F-B0FB-AA3FC344E042}" srcOrd="0" destOrd="2" presId="urn:microsoft.com/office/officeart/2005/8/layout/hList2"/>
    <dgm:cxn modelId="{D333852B-294F-491C-9F4F-ED2284CA5CDD}" type="presOf" srcId="{A41AFA9D-C71B-4345-A30A-1C6390EC4E51}" destId="{AB8AB2F0-2F00-4293-A3B8-8DDAC4D1BB5D}" srcOrd="0" destOrd="1" presId="urn:microsoft.com/office/officeart/2005/8/layout/hList2"/>
    <dgm:cxn modelId="{F8366067-D130-463B-8C54-4873D5CA3CB2}" type="presOf" srcId="{49B3617A-B3C5-4AC2-858F-4FBFE4948C32}" destId="{AB8AB2F0-2F00-4293-A3B8-8DDAC4D1BB5D}" srcOrd="0" destOrd="2" presId="urn:microsoft.com/office/officeart/2005/8/layout/hList2"/>
    <dgm:cxn modelId="{5033716C-832A-4925-B002-FE01B1ED570D}" srcId="{568C3FDE-344F-46AD-8BDE-DFBAA3EB73E8}" destId="{189C6515-2E84-4CD4-8249-20E081CF31E6}" srcOrd="1" destOrd="0" parTransId="{8BA4B2FE-895D-4F67-943D-1C3E8271AF87}" sibTransId="{6918E3DE-934E-4C04-BE9B-54F8AA4440DE}"/>
    <dgm:cxn modelId="{DF28296F-A444-44DD-9C4B-E1B54BAEF021}" type="presOf" srcId="{B3BE2ADA-8DE9-4A56-89D4-D69B4B9B3A9F}" destId="{DA0BC76F-33C9-4A2C-915B-85F8ADD9074C}" srcOrd="0" destOrd="2" presId="urn:microsoft.com/office/officeart/2005/8/layout/hList2"/>
    <dgm:cxn modelId="{8E629050-491C-4720-B3E0-51E057F0FC06}" srcId="{8DCB521C-2439-4205-8D7C-DDAC5963982E}" destId="{568C3FDE-344F-46AD-8BDE-DFBAA3EB73E8}" srcOrd="2" destOrd="0" parTransId="{F68A903D-C4C5-4B03-ABA7-985B2DC51E5A}" sibTransId="{A29F19B2-180B-48B9-89C7-6BFC32110696}"/>
    <dgm:cxn modelId="{086E1F75-3F8E-4508-8686-566D9DEBAB50}" srcId="{8DCB521C-2439-4205-8D7C-DDAC5963982E}" destId="{0E9F2286-AB93-48C8-8AB1-C127E466B9AB}" srcOrd="0" destOrd="0" parTransId="{78C3844A-5FC6-44C7-8B07-C4D12E7AB7B5}" sibTransId="{1B7C2A74-D84A-4F73-96C0-A364F465E2CF}"/>
    <dgm:cxn modelId="{5B219C78-8AD9-4D3A-854A-B41A57B1ECB1}" type="presOf" srcId="{189C6515-2E84-4CD4-8249-20E081CF31E6}" destId="{FDF18818-E415-403F-B0FB-AA3FC344E042}" srcOrd="0" destOrd="1" presId="urn:microsoft.com/office/officeart/2005/8/layout/hList2"/>
    <dgm:cxn modelId="{8CEC9D59-2C7E-41CE-93D8-687EAA415E45}" type="presOf" srcId="{71D3E90E-A87B-4259-AD4A-2374D0AE153B}" destId="{DA0BC76F-33C9-4A2C-915B-85F8ADD9074C}" srcOrd="0" destOrd="1" presId="urn:microsoft.com/office/officeart/2005/8/layout/hList2"/>
    <dgm:cxn modelId="{A73FFE88-D05A-4140-8441-6163D38DE2DB}" srcId="{709E060E-9A00-4CE4-A9AD-3DD777508AEB}" destId="{B3BE2ADA-8DE9-4A56-89D4-D69B4B9B3A9F}" srcOrd="2" destOrd="0" parTransId="{B8701A37-783A-435C-B164-D05AE950FC6B}" sibTransId="{09C2482E-1542-453D-96DE-4BB7694D9400}"/>
    <dgm:cxn modelId="{8F1A408A-E6BC-4E6D-B41B-49A6FAD95320}" type="presOf" srcId="{709E060E-9A00-4CE4-A9AD-3DD777508AEB}" destId="{4533B254-D0F1-4BC0-87A8-711A53E65650}" srcOrd="0" destOrd="0" presId="urn:microsoft.com/office/officeart/2005/8/layout/hList2"/>
    <dgm:cxn modelId="{1723E090-1E7C-4976-BE66-D0D4436BF4AC}" srcId="{0E9F2286-AB93-48C8-8AB1-C127E466B9AB}" destId="{A41AFA9D-C71B-4345-A30A-1C6390EC4E51}" srcOrd="1" destOrd="0" parTransId="{A97EACB2-669D-4C51-BA8F-76940B2BAF98}" sibTransId="{EFDC2272-6C90-422E-9E4F-1AAD8EDF88E0}"/>
    <dgm:cxn modelId="{67BEFD96-45F2-4610-99D6-E95C8B341F7A}" type="presOf" srcId="{8DCB521C-2439-4205-8D7C-DDAC5963982E}" destId="{EA7E4753-0039-4C04-910C-62B4AB8F06A3}" srcOrd="0" destOrd="0" presId="urn:microsoft.com/office/officeart/2005/8/layout/hList2"/>
    <dgm:cxn modelId="{9596B6AF-5A21-4F38-BD00-DB406D61C539}" type="presOf" srcId="{13C8DC83-0936-4952-8FD5-A1811EEEBF5E}" destId="{FDF18818-E415-403F-B0FB-AA3FC344E042}" srcOrd="0" destOrd="0" presId="urn:microsoft.com/office/officeart/2005/8/layout/hList2"/>
    <dgm:cxn modelId="{0C0D9CBE-9BF9-4EDB-93C4-1C646412F312}" srcId="{0E9F2286-AB93-48C8-8AB1-C127E466B9AB}" destId="{49B3617A-B3C5-4AC2-858F-4FBFE4948C32}" srcOrd="2" destOrd="0" parTransId="{B2EA955E-3186-4006-B791-CA255389070C}" sibTransId="{D8627028-9DE4-4CE3-B12A-A5F20B509FA2}"/>
    <dgm:cxn modelId="{B6DD6FC0-D00A-480C-B0C7-A611CD72D35B}" srcId="{709E060E-9A00-4CE4-A9AD-3DD777508AEB}" destId="{D7961567-D931-4024-825B-134C57AB21FE}" srcOrd="0" destOrd="0" parTransId="{5C2CB8B4-E346-4ECC-89C6-4B7997AD2D5F}" sibTransId="{B89561D2-90EC-4543-8EA0-3DE72B5A012C}"/>
    <dgm:cxn modelId="{465573C2-ADD1-441F-8EB2-98CE55B3020D}" type="presOf" srcId="{568C3FDE-344F-46AD-8BDE-DFBAA3EB73E8}" destId="{BCA9657A-A86C-452F-A9EA-D390A4C31639}" srcOrd="0" destOrd="0" presId="urn:microsoft.com/office/officeart/2005/8/layout/hList2"/>
    <dgm:cxn modelId="{F37392C7-AA9A-4852-B475-CCFE92A7700E}" type="presOf" srcId="{D7961567-D931-4024-825B-134C57AB21FE}" destId="{DA0BC76F-33C9-4A2C-915B-85F8ADD9074C}" srcOrd="0" destOrd="0" presId="urn:microsoft.com/office/officeart/2005/8/layout/hList2"/>
    <dgm:cxn modelId="{6656D3D7-2D88-44E9-BE5C-3DB9F0F04539}" srcId="{568C3FDE-344F-46AD-8BDE-DFBAA3EB73E8}" destId="{E923441A-C763-47A5-82AD-B3D76A6396A2}" srcOrd="2" destOrd="0" parTransId="{4B269813-AAAC-4633-8F65-3B7D6F46E445}" sibTransId="{C845F094-DF1E-4B8F-B3F3-719461929C67}"/>
    <dgm:cxn modelId="{882509DA-7A6A-4538-AFE2-641B99451786}" type="presOf" srcId="{0E9F2286-AB93-48C8-8AB1-C127E466B9AB}" destId="{5E86AD2F-B02B-4388-96ED-A51B20BA3F4D}" srcOrd="0" destOrd="0" presId="urn:microsoft.com/office/officeart/2005/8/layout/hList2"/>
    <dgm:cxn modelId="{51427FEA-69E7-4E84-B86A-293C9743294F}" srcId="{709E060E-9A00-4CE4-A9AD-3DD777508AEB}" destId="{71D3E90E-A87B-4259-AD4A-2374D0AE153B}" srcOrd="1" destOrd="0" parTransId="{A97565A3-97C6-4D47-BE4C-8640BDADEC8B}" sibTransId="{C67EE9DD-F56F-4FFC-A237-771A0BB1E7CF}"/>
    <dgm:cxn modelId="{7007ACF2-3BDD-40F0-924C-B79A061B3148}" srcId="{568C3FDE-344F-46AD-8BDE-DFBAA3EB73E8}" destId="{13C8DC83-0936-4952-8FD5-A1811EEEBF5E}" srcOrd="0" destOrd="0" parTransId="{ADA3381D-8A52-41AB-9DB6-4EAC341FD2E2}" sibTransId="{559004B0-5B9A-4BE9-A123-1AF5C6C2F7C9}"/>
    <dgm:cxn modelId="{C84529FB-9CA5-4B09-A7A3-14D3137110FE}" type="presOf" srcId="{16F73670-14CA-477C-8B88-C43BBC940575}" destId="{AB8AB2F0-2F00-4293-A3B8-8DDAC4D1BB5D}" srcOrd="0" destOrd="0" presId="urn:microsoft.com/office/officeart/2005/8/layout/hList2"/>
    <dgm:cxn modelId="{8F17D927-B486-45A9-8E58-3E23945B4689}" type="presParOf" srcId="{EA7E4753-0039-4C04-910C-62B4AB8F06A3}" destId="{2ADABBED-CEEA-42FE-BC5C-5DE1BC4033E3}" srcOrd="0" destOrd="0" presId="urn:microsoft.com/office/officeart/2005/8/layout/hList2"/>
    <dgm:cxn modelId="{E75D6C89-7D9D-4BA5-BE8B-10E77D0090B1}" type="presParOf" srcId="{2ADABBED-CEEA-42FE-BC5C-5DE1BC4033E3}" destId="{0E53E9E9-19D7-4E31-A88F-90F21E8875BB}" srcOrd="0" destOrd="0" presId="urn:microsoft.com/office/officeart/2005/8/layout/hList2"/>
    <dgm:cxn modelId="{1F68C35F-90A5-4692-B9A7-407B050C148D}" type="presParOf" srcId="{2ADABBED-CEEA-42FE-BC5C-5DE1BC4033E3}" destId="{AB8AB2F0-2F00-4293-A3B8-8DDAC4D1BB5D}" srcOrd="1" destOrd="0" presId="urn:microsoft.com/office/officeart/2005/8/layout/hList2"/>
    <dgm:cxn modelId="{4C7ECE02-45CA-49E6-98E8-93B33AA4F8CF}" type="presParOf" srcId="{2ADABBED-CEEA-42FE-BC5C-5DE1BC4033E3}" destId="{5E86AD2F-B02B-4388-96ED-A51B20BA3F4D}" srcOrd="2" destOrd="0" presId="urn:microsoft.com/office/officeart/2005/8/layout/hList2"/>
    <dgm:cxn modelId="{EE33C2D5-3E73-4A50-9448-4FFDE21C42A0}" type="presParOf" srcId="{EA7E4753-0039-4C04-910C-62B4AB8F06A3}" destId="{79EF0E89-907F-4DDB-9426-7BAA2E41F6D2}" srcOrd="1" destOrd="0" presId="urn:microsoft.com/office/officeart/2005/8/layout/hList2"/>
    <dgm:cxn modelId="{A5B70AC8-4520-4DDB-BEB7-4DCCF9935E56}" type="presParOf" srcId="{EA7E4753-0039-4C04-910C-62B4AB8F06A3}" destId="{8B246E72-3DE3-4A6B-9BB1-CA247945376A}" srcOrd="2" destOrd="0" presId="urn:microsoft.com/office/officeart/2005/8/layout/hList2"/>
    <dgm:cxn modelId="{6F3A8BFD-9FFE-4386-9B04-46AD9B4FF68C}" type="presParOf" srcId="{8B246E72-3DE3-4A6B-9BB1-CA247945376A}" destId="{48E8BCDD-234B-4200-B694-9CD82E99139D}" srcOrd="0" destOrd="0" presId="urn:microsoft.com/office/officeart/2005/8/layout/hList2"/>
    <dgm:cxn modelId="{5D62C37F-DCA7-4B5F-AEC4-297EB387BAEB}" type="presParOf" srcId="{8B246E72-3DE3-4A6B-9BB1-CA247945376A}" destId="{DA0BC76F-33C9-4A2C-915B-85F8ADD9074C}" srcOrd="1" destOrd="0" presId="urn:microsoft.com/office/officeart/2005/8/layout/hList2"/>
    <dgm:cxn modelId="{E4E50071-823E-416B-85F5-1DAF3D9F1946}" type="presParOf" srcId="{8B246E72-3DE3-4A6B-9BB1-CA247945376A}" destId="{4533B254-D0F1-4BC0-87A8-711A53E65650}" srcOrd="2" destOrd="0" presId="urn:microsoft.com/office/officeart/2005/8/layout/hList2"/>
    <dgm:cxn modelId="{9242C452-5DCF-4304-9114-A6697F57B5BC}" type="presParOf" srcId="{EA7E4753-0039-4C04-910C-62B4AB8F06A3}" destId="{CCF0DD23-384D-4989-A43F-2E5D8E59F14E}" srcOrd="3" destOrd="0" presId="urn:microsoft.com/office/officeart/2005/8/layout/hList2"/>
    <dgm:cxn modelId="{06BE5826-3024-476D-8CAB-9B9D78D2CFE8}" type="presParOf" srcId="{EA7E4753-0039-4C04-910C-62B4AB8F06A3}" destId="{214472A0-649E-4D5C-A9F3-CFB60310C63A}" srcOrd="4" destOrd="0" presId="urn:microsoft.com/office/officeart/2005/8/layout/hList2"/>
    <dgm:cxn modelId="{29CE18E1-24DA-4586-A392-2618DA27EF8A}" type="presParOf" srcId="{214472A0-649E-4D5C-A9F3-CFB60310C63A}" destId="{E232844A-6BEB-4839-B037-3FF8FF964C6F}" srcOrd="0" destOrd="0" presId="urn:microsoft.com/office/officeart/2005/8/layout/hList2"/>
    <dgm:cxn modelId="{5369FAB6-C765-4556-86E5-787843FFEC08}" type="presParOf" srcId="{214472A0-649E-4D5C-A9F3-CFB60310C63A}" destId="{FDF18818-E415-403F-B0FB-AA3FC344E042}" srcOrd="1" destOrd="0" presId="urn:microsoft.com/office/officeart/2005/8/layout/hList2"/>
    <dgm:cxn modelId="{C51213E4-5628-4ED4-8780-54E2734D95B7}" type="presParOf" srcId="{214472A0-649E-4D5C-A9F3-CFB60310C63A}" destId="{BCA9657A-A86C-452F-A9EA-D390A4C31639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6AD2F-B02B-4388-96ED-A51B20BA3F4D}">
      <dsp:nvSpPr>
        <dsp:cNvPr id="0" name=""/>
        <dsp:cNvSpPr/>
      </dsp:nvSpPr>
      <dsp:spPr>
        <a:xfrm rot="16200000">
          <a:off x="-1214578" y="1742776"/>
          <a:ext cx="2674619" cy="196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3558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Verdana" panose="020B0604030504040204" pitchFamily="34" charset="0"/>
              <a:ea typeface="Verdana" panose="020B0604030504040204" pitchFamily="34" charset="0"/>
            </a:rPr>
            <a:t>Expanding Education</a:t>
          </a:r>
        </a:p>
      </dsp:txBody>
      <dsp:txXfrm>
        <a:off x="-1214578" y="1742776"/>
        <a:ext cx="2674619" cy="196789"/>
      </dsp:txXfrm>
    </dsp:sp>
    <dsp:sp modelId="{AB8AB2F0-2F00-4293-A3B8-8DDAC4D1BB5D}">
      <dsp:nvSpPr>
        <dsp:cNvPr id="0" name=""/>
        <dsp:cNvSpPr/>
      </dsp:nvSpPr>
      <dsp:spPr>
        <a:xfrm>
          <a:off x="222322" y="497442"/>
          <a:ext cx="977830" cy="268745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173558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 </a:t>
          </a:r>
          <a:r>
            <a:rPr lang="en-GB" sz="1000" kern="1200" dirty="0">
              <a:latin typeface="Verdana" panose="020B0604030504040204" pitchFamily="34" charset="0"/>
              <a:ea typeface="Verdana" panose="020B0604030504040204" pitchFamily="34" charset="0"/>
            </a:rPr>
            <a:t>More opportunities for adults to learn Gaelic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>
              <a:latin typeface="Verdana" panose="020B0604030504040204" pitchFamily="34" charset="0"/>
              <a:ea typeface="Verdana" panose="020B0604030504040204" pitchFamily="34" charset="0"/>
            </a:rPr>
            <a:t> Greater provision of Gaelic-medium education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>
              <a:latin typeface="Verdana" panose="020B0604030504040204" pitchFamily="34" charset="0"/>
              <a:ea typeface="Verdana" panose="020B0604030504040204" pitchFamily="34" charset="0"/>
            </a:rPr>
            <a:t> Greater promotion of the benefits of learning Gaelic</a:t>
          </a:r>
        </a:p>
      </dsp:txBody>
      <dsp:txXfrm>
        <a:off x="222322" y="497442"/>
        <a:ext cx="977830" cy="2687457"/>
      </dsp:txXfrm>
    </dsp:sp>
    <dsp:sp modelId="{0E53E9E9-19D7-4E31-A88F-90F21E8875BB}">
      <dsp:nvSpPr>
        <dsp:cNvPr id="0" name=""/>
        <dsp:cNvSpPr/>
      </dsp:nvSpPr>
      <dsp:spPr>
        <a:xfrm>
          <a:off x="24336" y="244099"/>
          <a:ext cx="393579" cy="3935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33B254-D0F1-4BC0-87A8-711A53E65650}">
      <dsp:nvSpPr>
        <dsp:cNvPr id="0" name=""/>
        <dsp:cNvSpPr/>
      </dsp:nvSpPr>
      <dsp:spPr>
        <a:xfrm rot="16200000">
          <a:off x="202343" y="1742776"/>
          <a:ext cx="2674619" cy="196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3558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Verdana" panose="020B0604030504040204" pitchFamily="34" charset="0"/>
              <a:ea typeface="Verdana" panose="020B0604030504040204" pitchFamily="34" charset="0"/>
            </a:rPr>
            <a:t>Building Community</a:t>
          </a:r>
        </a:p>
      </dsp:txBody>
      <dsp:txXfrm>
        <a:off x="202343" y="1742776"/>
        <a:ext cx="2674619" cy="196789"/>
      </dsp:txXfrm>
    </dsp:sp>
    <dsp:sp modelId="{DA0BC76F-33C9-4A2C-915B-85F8ADD9074C}">
      <dsp:nvSpPr>
        <dsp:cNvPr id="0" name=""/>
        <dsp:cNvSpPr/>
      </dsp:nvSpPr>
      <dsp:spPr>
        <a:xfrm>
          <a:off x="1638047" y="503861"/>
          <a:ext cx="980222" cy="2674619"/>
        </a:xfrm>
        <a:prstGeom prst="rect">
          <a:avLst/>
        </a:prstGeom>
        <a:solidFill>
          <a:schemeClr val="accent1">
            <a:shade val="80000"/>
            <a:hueOff val="272799"/>
            <a:satOff val="-28446"/>
            <a:lumOff val="191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17355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>
              <a:latin typeface="Verdana" panose="020B0604030504040204" pitchFamily="34" charset="0"/>
              <a:ea typeface="Verdana" panose="020B0604030504040204" pitchFamily="34" charset="0"/>
            </a:rPr>
            <a:t> More opportunities for young people to use Gaelic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>
              <a:latin typeface="Verdana" panose="020B0604030504040204" pitchFamily="34" charset="0"/>
              <a:ea typeface="Verdana" panose="020B0604030504040204" pitchFamily="34" charset="0"/>
            </a:rPr>
            <a:t> More opportunities to use the language casually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>
              <a:latin typeface="Verdana" panose="020B0604030504040204" pitchFamily="34" charset="0"/>
              <a:ea typeface="Verdana" panose="020B0604030504040204" pitchFamily="34" charset="0"/>
            </a:rPr>
            <a:t> More connections between Gaelic groups</a:t>
          </a:r>
        </a:p>
      </dsp:txBody>
      <dsp:txXfrm>
        <a:off x="1638047" y="503861"/>
        <a:ext cx="980222" cy="2674619"/>
      </dsp:txXfrm>
    </dsp:sp>
    <dsp:sp modelId="{48E8BCDD-234B-4200-B694-9CD82E99139D}">
      <dsp:nvSpPr>
        <dsp:cNvPr id="0" name=""/>
        <dsp:cNvSpPr/>
      </dsp:nvSpPr>
      <dsp:spPr>
        <a:xfrm>
          <a:off x="1441258" y="244099"/>
          <a:ext cx="393579" cy="39357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A9657A-A86C-452F-A9EA-D390A4C31639}">
      <dsp:nvSpPr>
        <dsp:cNvPr id="0" name=""/>
        <dsp:cNvSpPr/>
      </dsp:nvSpPr>
      <dsp:spPr>
        <a:xfrm rot="16200000">
          <a:off x="1620460" y="1742776"/>
          <a:ext cx="2674619" cy="196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3558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Verdana" panose="020B0604030504040204" pitchFamily="34" charset="0"/>
              <a:ea typeface="Verdana" panose="020B0604030504040204" pitchFamily="34" charset="0"/>
            </a:rPr>
            <a:t>Spaces for Gaelic</a:t>
          </a:r>
        </a:p>
      </dsp:txBody>
      <dsp:txXfrm>
        <a:off x="1620460" y="1742776"/>
        <a:ext cx="2674619" cy="196789"/>
      </dsp:txXfrm>
    </dsp:sp>
    <dsp:sp modelId="{FDF18818-E415-403F-B0FB-AA3FC344E042}">
      <dsp:nvSpPr>
        <dsp:cNvPr id="0" name=""/>
        <dsp:cNvSpPr/>
      </dsp:nvSpPr>
      <dsp:spPr>
        <a:xfrm>
          <a:off x="3056165" y="503861"/>
          <a:ext cx="980222" cy="2674619"/>
        </a:xfrm>
        <a:prstGeom prst="rect">
          <a:avLst/>
        </a:prstGeom>
        <a:solidFill>
          <a:schemeClr val="accent1">
            <a:shade val="80000"/>
            <a:hueOff val="545598"/>
            <a:satOff val="-56892"/>
            <a:lumOff val="3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173558" rIns="78232" bIns="78232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en-GB" sz="1000" kern="1200" dirty="0">
              <a:latin typeface="Verdana" panose="020B0604030504040204" pitchFamily="34" charset="0"/>
              <a:ea typeface="Verdana" panose="020B0604030504040204" pitchFamily="34" charset="0"/>
            </a:rPr>
            <a:t>A Gaelic cultural centre, or distributed Gaelic hubs around the city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>
              <a:latin typeface="Verdana" panose="020B0604030504040204" pitchFamily="34" charset="0"/>
              <a:ea typeface="Verdana" panose="020B0604030504040204" pitchFamily="34" charset="0"/>
            </a:rPr>
            <a:t> A dedicated website for Glasgow’s Gaelic events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>
              <a:latin typeface="Verdana" panose="020B0604030504040204" pitchFamily="34" charset="0"/>
              <a:ea typeface="Verdana" panose="020B0604030504040204" pitchFamily="34" charset="0"/>
            </a:rPr>
            <a:t> Greater visibility of Gaelic in the city</a:t>
          </a:r>
        </a:p>
      </dsp:txBody>
      <dsp:txXfrm>
        <a:off x="3056165" y="503861"/>
        <a:ext cx="980222" cy="2674619"/>
      </dsp:txXfrm>
    </dsp:sp>
    <dsp:sp modelId="{E232844A-6BEB-4839-B037-3FF8FF964C6F}">
      <dsp:nvSpPr>
        <dsp:cNvPr id="0" name=""/>
        <dsp:cNvSpPr/>
      </dsp:nvSpPr>
      <dsp:spPr>
        <a:xfrm>
          <a:off x="2859375" y="244099"/>
          <a:ext cx="393579" cy="3935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927DE-41BF-4EED-AAC0-292687C723F0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6DE3D-2D3E-4F6C-A767-548A7F5933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144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6DE3D-2D3E-4F6C-A767-548A7F59331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982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6DE3D-2D3E-4F6C-A767-548A7F5933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24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07301-1187-1BE3-9BB9-55F6619A9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774D3-B61E-D638-1697-FF1F5722E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70A7A-6D60-C746-314D-13C1034D7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01FE-C7A5-4F33-90CE-46FE8C0A9F5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26E81-07AB-656F-D6E5-5F9443928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F18EC-3C7F-38C8-CC02-E108ABEF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484B5-D923-4CA2-8822-D8C5FDE16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14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B2670-238B-2F14-C571-B261C7F12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64DEB-FBE2-E5E6-66C9-D017AA364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BCC92-C0A4-A64E-1823-038906431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01FE-C7A5-4F33-90CE-46FE8C0A9F5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ADE23-F8B0-148F-9526-B8C9F7BF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B4631-122B-EC31-8078-DBB0B849D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484B5-D923-4CA2-8822-D8C5FDE16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439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9A2C10-D586-0790-F25D-E28BE44970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17764-E3E1-FF1D-DEED-186E623E1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05E74-C3AC-E52A-5602-433317BE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01FE-C7A5-4F33-90CE-46FE8C0A9F5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6148D-4E32-7976-C172-A5EA77840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9E010-67C7-40E8-A918-A0233B3C7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484B5-D923-4CA2-8822-D8C5FDE16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584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F1F72-D055-C457-0C16-7CAF0DC4E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B2A72-E798-A1B6-9829-46E291B76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12E9B-A98D-B5F9-BD23-49CD02C19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C819-9994-413D-AA2C-780150C1791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9B2C6-DF56-6390-365A-56EE71A89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4D496-6BAF-65BA-22BD-FA7962EBD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FB1A-CC66-4650-B696-47A6ABCBD8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69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15D18-D700-6939-CDFF-7806942DB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0EE2B-6E4E-DEBA-FCA3-8C1AF6B20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BA146-B9A9-965A-E7D3-EA561833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C819-9994-413D-AA2C-780150C1791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7A29E-0A1F-99A1-0E80-48E742CB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9D10E-3660-A274-D3BD-AA7437AE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FB1A-CC66-4650-B696-47A6ABCBD8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597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EE148-3117-0961-7C85-237E445B1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0990B-1376-53DB-0E4A-77F8F1E02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585E4-3818-9371-DB31-C13AB6BC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C819-9994-413D-AA2C-780150C1791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86859-654A-159B-BECE-DD279001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AA707-F841-CD5A-4869-E5986432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FB1A-CC66-4650-B696-47A6ABCBD8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29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BEA29-FA3F-8E81-F3DF-A6BD7701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3D12B-6489-576F-E107-808290A6C7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F69D6-85B9-1D66-B7CF-3BF40FCE0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8AB32-A53B-9C20-95EF-F1A426EBA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C819-9994-413D-AA2C-780150C1791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F82EA-98D0-8BD9-986D-9ACAEE51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CD057-CFEA-E185-4538-2A46E5C7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FB1A-CC66-4650-B696-47A6ABCBD8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460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C4223-AC4F-B794-39EE-952D126A1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4D8BF-D3C4-D628-D846-CF0BBA349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2E74D-B7EF-78D7-D374-1C5BF9AD5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464FB2-6AA1-469C-D28F-3724659ED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C9F8E9-0D4C-79A9-FA25-A88D2086A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CBD2E0-B904-7DEC-4176-FB29F096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C819-9994-413D-AA2C-780150C1791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F5AFAE-B6AF-E7FF-EAC9-A5B3973C2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1796A3-B3A5-7365-24B7-13C5FC03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FB1A-CC66-4650-B696-47A6ABCBD8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872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BB827-1E9A-EEF5-B4B8-61152EB5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E8C12C-7754-DC08-32CD-C4BF7B30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C819-9994-413D-AA2C-780150C1791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04C5-AA69-968E-75A2-AEA460F5F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C02C9E-404C-6D2E-1ED1-52F53EAE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FB1A-CC66-4650-B696-47A6ABCBD8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487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1EE694-3C23-9690-6DBB-489E44AD0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C819-9994-413D-AA2C-780150C1791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F4B9B1-2BAF-243E-13CF-222E39B67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87C7C-9B0A-6529-A9D1-4D6BAD84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FB1A-CC66-4650-B696-47A6ABCBD8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38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AB69-1916-8498-78A2-26A2B1049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A37E7-74F6-1AEA-5636-D8E797AC3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D7AAB-09BF-CA32-6441-ECA72301A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1FB79-47EE-F0D3-9841-4DCDBA8B3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C819-9994-413D-AA2C-780150C1791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CF60A-4787-BFF2-694E-95B3B8C0F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98B1D-B9A5-E317-E9E1-401F17B7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FB1A-CC66-4650-B696-47A6ABCBD8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20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D222-AA6B-57A4-3CEF-33830C2A4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B708B-EEE2-0DE9-B027-1B1D63499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B715D-5BF6-6206-140B-6AFB097BC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01FE-C7A5-4F33-90CE-46FE8C0A9F5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D6012-C85B-AC3C-57C6-B008C995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17A75-85DB-2256-9890-E7BC3F79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484B5-D923-4CA2-8822-D8C5FDE16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322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1DAE4-749A-D816-D975-8E09F6D26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CD8CA7-FA62-0551-DDFE-013B87D3F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43DF7-F22B-3ED9-8840-B78EA765D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67BB5-3812-AFBA-E0E4-7FFE96DA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C819-9994-413D-AA2C-780150C1791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0A304-4A63-3A51-6BB7-976ECF1B9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43CA2-4A8C-37E6-392D-061B7DFE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FB1A-CC66-4650-B696-47A6ABCBD8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719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740CC-26FB-A23D-E881-22F2A7A52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D7BADA-7809-757E-FCDE-3FA97F555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B84B8-0AF5-BA04-6AD2-04F849D06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C819-9994-413D-AA2C-780150C1791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242F0-FC79-C563-5386-68368E6D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C0CD6-0AB3-0842-F358-5B38EEFED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FB1A-CC66-4650-B696-47A6ABCBD8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934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AB9381-F6D8-4C70-5D43-498E94ED3D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0E991-47BC-F027-E01B-3A18944B4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184D3-DDEF-3D03-AF89-47B8F9F0A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EC819-9994-413D-AA2C-780150C1791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7DD2-D07B-16F3-03E2-95E079358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B62BF-1E38-403B-3908-173E272AE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FB1A-CC66-4650-B696-47A6ABCBD8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58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57B32-278B-AADD-07AB-51D9F5CE2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9E46B-FA49-739E-39E7-B7B25F362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5ED7D-FA53-5619-8020-1FB984DD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01FE-C7A5-4F33-90CE-46FE8C0A9F5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57B80-4C68-1FB1-3C31-E5C22181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A3F11-B38D-CA77-5227-184E3596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484B5-D923-4CA2-8822-D8C5FDE16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082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4F0F8-C9CE-E3CC-2913-9B43D7C61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5A692-9A55-F66E-6826-DD7976241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B389F-EC7B-2DCF-DD84-4561AB797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D4FC75-893A-146D-E407-047D8BF6F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01FE-C7A5-4F33-90CE-46FE8C0A9F5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E70E0-1385-92FA-8E17-8D6357CC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A7200-EE4F-B71B-8058-6C5DFBACF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484B5-D923-4CA2-8822-D8C5FDE16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701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C25CC-D527-6978-6556-10E1B1C74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627EE-069C-9424-7B12-F975ACDEF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B7F19-2611-9DF5-9C9B-E04518D9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6DC6E3-BB9C-CFB2-A15C-651E95571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A574A5-3FE5-D4E6-4BC0-E69553447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65C346-AACA-01AF-7563-71543535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01FE-C7A5-4F33-90CE-46FE8C0A9F5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36AAA8-0928-C31E-78D6-8318914A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8B3E88-7503-7C26-2F50-BD524B1A7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484B5-D923-4CA2-8822-D8C5FDE16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19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65BBB-D65D-2C1A-008C-36559181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E55E0-DDC5-9738-5AC8-9A02F8D1C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01FE-C7A5-4F33-90CE-46FE8C0A9F5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8252B-0135-E1AC-FFB4-EB1801B3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ADA88-CAFB-11FE-25AB-1DE545996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484B5-D923-4CA2-8822-D8C5FDE16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926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48149A-204F-E1E5-C61B-A16275C7B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01FE-C7A5-4F33-90CE-46FE8C0A9F5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E9749B-D225-6EF5-9D6E-DE68793D4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C54A9-F249-13C2-022D-DB1A26CE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484B5-D923-4CA2-8822-D8C5FDE16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56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7E756-E662-7743-806C-2AFD9585C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CB64E-EB4C-1581-3AB6-115CCFA36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AF86C-A8EC-A47C-9AE3-D35330AAF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D904C-A776-7F73-23A8-D1262C8B3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01FE-C7A5-4F33-90CE-46FE8C0A9F5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C6810-C658-D5B4-3510-51E3E5DB1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5086C-9A59-4FEE-A6E7-BDCA5A05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484B5-D923-4CA2-8822-D8C5FDE16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5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B313-53A7-AC03-7895-21F0DC28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972DE5-C53E-EAB1-B345-E55AEC477B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658EE-40B0-A652-60F2-200DD363C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0DEE1-4E7B-8C44-5365-A89DFBCE2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01FE-C7A5-4F33-90CE-46FE8C0A9F5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E8D4-6FE3-2E6C-2E89-4278E94D8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5A3D8-3885-4FE8-F1AB-C03BA8F9C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484B5-D923-4CA2-8822-D8C5FDE16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96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1BADEB-C323-7BFA-D213-167E3D20D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7DC4D-3BD4-6E79-1BD2-E2E00DD4E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673CC-2F60-C21A-AB84-18CE43958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C401FE-C7A5-4F33-90CE-46FE8C0A9F5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EFE83-086D-08E6-5B64-8EDBD7A80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1B362-F2B8-7193-0DCB-DE9E6686E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E484B5-D923-4CA2-8822-D8C5FDE16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62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D7ABB9-CA69-39C8-C80B-26719F1A7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DE9D9-662A-C765-BE44-EB89458AF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DB9CE-AA07-B162-8C4C-5EC4EC3C5F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4EC819-9994-413D-AA2C-780150C17919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4CB58-2D2A-9E0A-5F10-7CE8B8A7E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7C041-5347-FD05-49AD-642463FCC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8DFB1A-CC66-4650-B696-47A6ABCBD8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56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chart" Target="../charts/chart2.xml"/><Relationship Id="rId5" Type="http://schemas.openxmlformats.org/officeDocument/2006/relationships/diagramData" Target="../diagrams/data1.xml"/><Relationship Id="rId10" Type="http://schemas.openxmlformats.org/officeDocument/2006/relationships/chart" Target="../charts/chart1.xml"/><Relationship Id="rId4" Type="http://schemas.openxmlformats.org/officeDocument/2006/relationships/image" Target="../media/image2.jpe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chart" Target="../charts/chart3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E3C5-57B9-809B-53D6-6A0D26D04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856811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Gaelic in Glasgow </a:t>
            </a:r>
            <a:br>
              <a:rPr lang="en-GB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Community Survey</a:t>
            </a:r>
          </a:p>
        </p:txBody>
      </p:sp>
      <p:pic>
        <p:nvPicPr>
          <p:cNvPr id="1026" name="Picture 2" descr="Glasgow City Council - Wikipedia">
            <a:extLst>
              <a:ext uri="{FF2B5EF4-FFF2-40B4-BE49-F238E27FC236}">
                <a16:creationId xmlns:a16="http://schemas.microsoft.com/office/drawing/2014/main" id="{B0B4D3BB-EE6B-3844-2EDF-77761A1B2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57" y="228448"/>
            <a:ext cx="1343640" cy="228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of Glasgow - MyGlasgow - MyGlasgow Staff - Brand Toolkit - Brand  elements - Logo">
            <a:extLst>
              <a:ext uri="{FF2B5EF4-FFF2-40B4-BE49-F238E27FC236}">
                <a16:creationId xmlns:a16="http://schemas.microsoft.com/office/drawing/2014/main" id="{AC09875B-0DED-BE03-8797-0CF030D5E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5" r="34538"/>
          <a:stretch/>
        </p:blipFill>
        <p:spPr bwMode="auto">
          <a:xfrm>
            <a:off x="10278089" y="228448"/>
            <a:ext cx="1677937" cy="228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5E45E-DF40-BDD6-6443-5F7DD1A81EB2}"/>
              </a:ext>
            </a:extLst>
          </p:cNvPr>
          <p:cNvSpPr txBox="1"/>
          <p:nvPr/>
        </p:nvSpPr>
        <p:spPr>
          <a:xfrm>
            <a:off x="2271250" y="1787775"/>
            <a:ext cx="7654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Aim</a:t>
            </a:r>
            <a:r>
              <a:rPr lang="en-US" sz="1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Understanding how </a:t>
            </a:r>
            <a:r>
              <a:rPr lang="en-US" sz="1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speakers and learners </a:t>
            </a:r>
            <a:r>
              <a:rPr lang="en-US" sz="1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of Gaelic in the city use and engage with the language to support a </a:t>
            </a:r>
            <a:r>
              <a:rPr lang="en-US" sz="1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strong and sustainable future</a:t>
            </a:r>
            <a:r>
              <a:rPr lang="en-US" sz="1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for Gaelic language and culture in Glasgow.</a:t>
            </a:r>
            <a:endParaRPr lang="en-US" sz="1600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69B698E-F074-0E84-8DB2-314713B9DD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3288550"/>
              </p:ext>
            </p:extLst>
          </p:nvPr>
        </p:nvGraphicFramePr>
        <p:xfrm>
          <a:off x="7895302" y="3429000"/>
          <a:ext cx="4060724" cy="342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D538F9-D594-AA2F-EC0D-912261E4650A}"/>
              </a:ext>
            </a:extLst>
          </p:cNvPr>
          <p:cNvSpPr txBox="1"/>
          <p:nvPr/>
        </p:nvSpPr>
        <p:spPr>
          <a:xfrm>
            <a:off x="7895302" y="2800215"/>
            <a:ext cx="4060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Glasgow’s Gaelic speakers need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D82483-1E29-02DE-255A-C5A222FAF11E}"/>
              </a:ext>
            </a:extLst>
          </p:cNvPr>
          <p:cNvCxnSpPr>
            <a:cxnSpLocks/>
          </p:cNvCxnSpPr>
          <p:nvPr/>
        </p:nvCxnSpPr>
        <p:spPr>
          <a:xfrm flipV="1">
            <a:off x="514657" y="2735168"/>
            <a:ext cx="11441369" cy="591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F5C76D-337F-8B12-966F-72F5D1B0E9AB}"/>
              </a:ext>
            </a:extLst>
          </p:cNvPr>
          <p:cNvCxnSpPr>
            <a:cxnSpLocks/>
          </p:cNvCxnSpPr>
          <p:nvPr/>
        </p:nvCxnSpPr>
        <p:spPr>
          <a:xfrm>
            <a:off x="7590503" y="2920181"/>
            <a:ext cx="0" cy="3795251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  <a:effectLst>
            <a:glow rad="101600">
              <a:schemeClr val="bg2">
                <a:lumMod val="75000"/>
                <a:alpha val="6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000D53-8411-6CD9-B80B-D355A5DC6DAC}"/>
              </a:ext>
            </a:extLst>
          </p:cNvPr>
          <p:cNvCxnSpPr>
            <a:cxnSpLocks/>
          </p:cNvCxnSpPr>
          <p:nvPr/>
        </p:nvCxnSpPr>
        <p:spPr>
          <a:xfrm>
            <a:off x="3642852" y="2920181"/>
            <a:ext cx="0" cy="3795251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  <a:effectLst>
            <a:glow rad="101600">
              <a:schemeClr val="bg2">
                <a:lumMod val="75000"/>
                <a:alpha val="6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AE34A50-74A5-85D0-303A-4D0C4BA04F96}"/>
              </a:ext>
            </a:extLst>
          </p:cNvPr>
          <p:cNvSpPr txBox="1"/>
          <p:nvPr/>
        </p:nvSpPr>
        <p:spPr>
          <a:xfrm>
            <a:off x="3834579" y="2808100"/>
            <a:ext cx="329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Gaelic in the Home and Community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DA05A8-9C88-C6D2-CD2A-ABAD684EFBD8}"/>
              </a:ext>
            </a:extLst>
          </p:cNvPr>
          <p:cNvSpPr txBox="1"/>
          <p:nvPr/>
        </p:nvSpPr>
        <p:spPr>
          <a:xfrm>
            <a:off x="157324" y="2815985"/>
            <a:ext cx="3485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Gaelic Medium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Creates proficient young Gaelic speakers. 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DA8F6278-65DD-935B-0121-B39281923B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3044541"/>
              </p:ext>
            </p:extLst>
          </p:nvPr>
        </p:nvGraphicFramePr>
        <p:xfrm>
          <a:off x="0" y="3997813"/>
          <a:ext cx="3642850" cy="2186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5" name="Arrow: Bent 24">
            <a:extLst>
              <a:ext uri="{FF2B5EF4-FFF2-40B4-BE49-F238E27FC236}">
                <a16:creationId xmlns:a16="http://schemas.microsoft.com/office/drawing/2014/main" id="{ED865484-11FB-44D8-4656-B065208D7C33}"/>
              </a:ext>
            </a:extLst>
          </p:cNvPr>
          <p:cNvSpPr/>
          <p:nvPr/>
        </p:nvSpPr>
        <p:spPr>
          <a:xfrm rot="5400000">
            <a:off x="11252645" y="3196841"/>
            <a:ext cx="726727" cy="693104"/>
          </a:xfrm>
          <a:prstGeom prst="ben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E46DCA-8763-17B7-BB7A-B86C1EE118B1}"/>
              </a:ext>
            </a:extLst>
          </p:cNvPr>
          <p:cNvSpPr txBox="1"/>
          <p:nvPr/>
        </p:nvSpPr>
        <p:spPr>
          <a:xfrm>
            <a:off x="78663" y="6060965"/>
            <a:ext cx="34855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Creates more engaged parents/carers who use more Gaelic in the home.</a:t>
            </a: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6BEEC220-46C6-4059-A773-5C91704F83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7450648"/>
              </p:ext>
            </p:extLst>
          </p:nvPr>
        </p:nvGraphicFramePr>
        <p:xfrm>
          <a:off x="3574017" y="3804822"/>
          <a:ext cx="4060725" cy="2994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5438AA16-2CCC-1D91-42F2-9E4908340634}"/>
              </a:ext>
            </a:extLst>
          </p:cNvPr>
          <p:cNvSpPr txBox="1"/>
          <p:nvPr/>
        </p:nvSpPr>
        <p:spPr>
          <a:xfrm>
            <a:off x="3652677" y="3504065"/>
            <a:ext cx="406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Leads to more proficient Gaelic speakers.</a:t>
            </a:r>
          </a:p>
        </p:txBody>
      </p:sp>
    </p:spTree>
    <p:extLst>
      <p:ext uri="{BB962C8B-B14F-4D97-AF65-F5344CB8AC3E}">
        <p14:creationId xmlns:p14="http://schemas.microsoft.com/office/powerpoint/2010/main" val="2895441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E3C5-57B9-809B-53D6-6A0D26D04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856811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Gaelic in Glasgow </a:t>
            </a:r>
            <a:br>
              <a:rPr lang="en-GB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Community Survey</a:t>
            </a:r>
          </a:p>
        </p:txBody>
      </p:sp>
      <p:pic>
        <p:nvPicPr>
          <p:cNvPr id="1026" name="Picture 2" descr="Glasgow City Council - Wikipedia">
            <a:extLst>
              <a:ext uri="{FF2B5EF4-FFF2-40B4-BE49-F238E27FC236}">
                <a16:creationId xmlns:a16="http://schemas.microsoft.com/office/drawing/2014/main" id="{B0B4D3BB-EE6B-3844-2EDF-77761A1B2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57" y="228448"/>
            <a:ext cx="1343640" cy="228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of Glasgow - MyGlasgow - MyGlasgow Staff - Brand Toolkit - Brand  elements - Logo">
            <a:extLst>
              <a:ext uri="{FF2B5EF4-FFF2-40B4-BE49-F238E27FC236}">
                <a16:creationId xmlns:a16="http://schemas.microsoft.com/office/drawing/2014/main" id="{AC09875B-0DED-BE03-8797-0CF030D5E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5" r="34538"/>
          <a:stretch/>
        </p:blipFill>
        <p:spPr bwMode="auto">
          <a:xfrm>
            <a:off x="10278089" y="228448"/>
            <a:ext cx="1677937" cy="228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5E45E-DF40-BDD6-6443-5F7DD1A81EB2}"/>
              </a:ext>
            </a:extLst>
          </p:cNvPr>
          <p:cNvSpPr txBox="1"/>
          <p:nvPr/>
        </p:nvSpPr>
        <p:spPr>
          <a:xfrm>
            <a:off x="2271250" y="1787775"/>
            <a:ext cx="7654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Aim</a:t>
            </a:r>
            <a:r>
              <a:rPr lang="en-US" sz="1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Understanding how </a:t>
            </a:r>
            <a:r>
              <a:rPr lang="en-US" sz="1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speakers and learners </a:t>
            </a:r>
            <a:r>
              <a:rPr lang="en-US" sz="1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of Gaelic in the city use and engage with the language to support a </a:t>
            </a:r>
            <a:r>
              <a:rPr lang="en-US" sz="16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strong and sustainable future</a:t>
            </a:r>
            <a:r>
              <a:rPr lang="en-US" sz="16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for Gaelic language and culture in Glasgow.</a:t>
            </a:r>
            <a:endParaRPr lang="en-US" sz="1600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D82483-1E29-02DE-255A-C5A222FAF11E}"/>
              </a:ext>
            </a:extLst>
          </p:cNvPr>
          <p:cNvCxnSpPr>
            <a:cxnSpLocks/>
          </p:cNvCxnSpPr>
          <p:nvPr/>
        </p:nvCxnSpPr>
        <p:spPr>
          <a:xfrm flipV="1">
            <a:off x="514657" y="2735168"/>
            <a:ext cx="11441369" cy="591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13F495E-D7AD-7CD7-7B58-C32B4D906A7F}"/>
              </a:ext>
            </a:extLst>
          </p:cNvPr>
          <p:cNvSpPr txBox="1"/>
          <p:nvPr/>
        </p:nvSpPr>
        <p:spPr>
          <a:xfrm>
            <a:off x="403130" y="2933676"/>
            <a:ext cx="359401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Who Responded?</a:t>
            </a:r>
          </a:p>
          <a:p>
            <a:endParaRPr lang="en-GB" sz="8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highest proportion of respondents were </a:t>
            </a:r>
            <a:r>
              <a:rPr lang="en-GB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aged 35-44</a:t>
            </a:r>
            <a:r>
              <a:rPr lang="en-GB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endParaRPr lang="en-GB" sz="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 thirds were women</a:t>
            </a:r>
            <a:r>
              <a:rPr lang="en-GB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and one third men.</a:t>
            </a:r>
          </a:p>
          <a:p>
            <a:endParaRPr lang="en-GB" sz="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Overall, the respondents were </a:t>
            </a:r>
            <a:r>
              <a:rPr lang="en-GB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highly educated </a:t>
            </a:r>
            <a:r>
              <a:rPr lang="en-GB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in </a:t>
            </a:r>
            <a:r>
              <a:rPr lang="en-GB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high employment.</a:t>
            </a:r>
          </a:p>
          <a:p>
            <a:endParaRPr lang="en-GB" sz="8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85% of respondents </a:t>
            </a:r>
            <a:r>
              <a:rPr lang="en-GB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lived in the Glasgow postcode area.</a:t>
            </a:r>
          </a:p>
          <a:p>
            <a:endParaRPr lang="en-GB" sz="8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25% of respondents were raised in a </a:t>
            </a: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Gaelic-speaking household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endParaRPr lang="en-US" sz="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41% of those were also raised in a </a:t>
            </a: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Gaelic-speaking community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0170086B-4C1A-70D7-3795-23365ACA2BAB}"/>
              </a:ext>
            </a:extLst>
          </p:cNvPr>
          <p:cNvSpPr/>
          <p:nvPr/>
        </p:nvSpPr>
        <p:spPr>
          <a:xfrm rot="5400000">
            <a:off x="4209554" y="2889541"/>
            <a:ext cx="533515" cy="1187949"/>
          </a:xfrm>
          <a:prstGeom prst="ben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15D680-9141-BAC0-28BC-0AB0BB74CD89}"/>
              </a:ext>
            </a:extLst>
          </p:cNvPr>
          <p:cNvCxnSpPr>
            <a:cxnSpLocks/>
          </p:cNvCxnSpPr>
          <p:nvPr/>
        </p:nvCxnSpPr>
        <p:spPr>
          <a:xfrm>
            <a:off x="7590503" y="2920181"/>
            <a:ext cx="0" cy="3459755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  <a:effectLst>
            <a:glow rad="101600">
              <a:schemeClr val="bg2">
                <a:lumMod val="75000"/>
                <a:alpha val="6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74D7308-3705-5A6B-7FF6-3A3F967CACAF}"/>
              </a:ext>
            </a:extLst>
          </p:cNvPr>
          <p:cNvSpPr txBox="1"/>
          <p:nvPr/>
        </p:nvSpPr>
        <p:spPr>
          <a:xfrm>
            <a:off x="7737998" y="2857480"/>
            <a:ext cx="405087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Gaelic Proficiency</a:t>
            </a:r>
          </a:p>
          <a:p>
            <a:pPr algn="r"/>
            <a:endParaRPr lang="en-GB" sz="8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en-GB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Almost half of respondents were </a:t>
            </a:r>
            <a:r>
              <a:rPr lang="en-GB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early-stage and intermediate learners.</a:t>
            </a:r>
          </a:p>
          <a:p>
            <a:pPr algn="r"/>
            <a:endParaRPr lang="en-GB" sz="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en-GB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About one third of respondents were </a:t>
            </a:r>
            <a:r>
              <a:rPr lang="en-GB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native or fluent speakers.</a:t>
            </a:r>
            <a:endParaRPr lang="en-GB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endParaRPr lang="en-GB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Around </a:t>
            </a: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half of those raised in a Gaelic-speaking household 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were native speakers, about </a:t>
            </a: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one quarter 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were fluent speakers, and </a:t>
            </a: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one tenth 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were lapsed native speakers.</a:t>
            </a:r>
          </a:p>
          <a:p>
            <a:pPr algn="r"/>
            <a:endParaRPr lang="en-US" sz="14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endParaRPr lang="en-GB" sz="14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Arrow: Bent 17">
            <a:extLst>
              <a:ext uri="{FF2B5EF4-FFF2-40B4-BE49-F238E27FC236}">
                <a16:creationId xmlns:a16="http://schemas.microsoft.com/office/drawing/2014/main" id="{CD4DFF3B-8EA1-8713-6180-E8552F5AFAD0}"/>
              </a:ext>
            </a:extLst>
          </p:cNvPr>
          <p:cNvSpPr/>
          <p:nvPr/>
        </p:nvSpPr>
        <p:spPr>
          <a:xfrm rot="5400000" flipV="1">
            <a:off x="8068597" y="5260602"/>
            <a:ext cx="1061903" cy="1344534"/>
          </a:xfrm>
          <a:prstGeom prst="ben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3B2334-6FD7-49A8-CCB7-92D43BE8BFD0}"/>
              </a:ext>
            </a:extLst>
          </p:cNvPr>
          <p:cNvCxnSpPr>
            <a:cxnSpLocks/>
          </p:cNvCxnSpPr>
          <p:nvPr/>
        </p:nvCxnSpPr>
        <p:spPr>
          <a:xfrm>
            <a:off x="407716" y="6670777"/>
            <a:ext cx="6949242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5CE5D598-5F17-4569-A713-5AD734EDEE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9384186"/>
              </p:ext>
            </p:extLst>
          </p:nvPr>
        </p:nvGraphicFramePr>
        <p:xfrm>
          <a:off x="3882337" y="4073002"/>
          <a:ext cx="3519937" cy="253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" name="Picture 29" descr="Children coloring papers">
            <a:extLst>
              <a:ext uri="{FF2B5EF4-FFF2-40B4-BE49-F238E27FC236}">
                <a16:creationId xmlns:a16="http://schemas.microsoft.com/office/drawing/2014/main" id="{0E095F85-FA1B-26D1-4FF9-3184175B6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431" y="5274623"/>
            <a:ext cx="1975138" cy="1316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 descr="Multi-ethnic women">
            <a:extLst>
              <a:ext uri="{FF2B5EF4-FFF2-40B4-BE49-F238E27FC236}">
                <a16:creationId xmlns:a16="http://schemas.microsoft.com/office/drawing/2014/main" id="{76658A1D-E5F8-4DFC-3F0A-1025A0E876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47" y="2933676"/>
            <a:ext cx="1610182" cy="107185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997574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37C583-0E14-E80E-2C90-BEBC5570A2BF}"/>
              </a:ext>
            </a:extLst>
          </p:cNvPr>
          <p:cNvCxnSpPr>
            <a:cxnSpLocks/>
          </p:cNvCxnSpPr>
          <p:nvPr/>
        </p:nvCxnSpPr>
        <p:spPr>
          <a:xfrm>
            <a:off x="8101781" y="202561"/>
            <a:ext cx="0" cy="3485137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  <a:effectLst>
            <a:glow rad="101600">
              <a:schemeClr val="bg2">
                <a:lumMod val="75000"/>
                <a:alpha val="6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0C54F1-D182-0F93-FDB7-2A0DA76CB3B0}"/>
              </a:ext>
            </a:extLst>
          </p:cNvPr>
          <p:cNvCxnSpPr>
            <a:cxnSpLocks/>
          </p:cNvCxnSpPr>
          <p:nvPr/>
        </p:nvCxnSpPr>
        <p:spPr>
          <a:xfrm flipV="1">
            <a:off x="375315" y="6279719"/>
            <a:ext cx="11441369" cy="591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A756384-C708-6206-45C7-9D395C24092D}"/>
              </a:ext>
            </a:extLst>
          </p:cNvPr>
          <p:cNvSpPr txBox="1"/>
          <p:nvPr/>
        </p:nvSpPr>
        <p:spPr>
          <a:xfrm>
            <a:off x="375315" y="6361956"/>
            <a:ext cx="11441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Read the full report here: [link]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E20B28-27C6-ED33-5D66-23240E8E0F4C}"/>
              </a:ext>
            </a:extLst>
          </p:cNvPr>
          <p:cNvSpPr txBox="1"/>
          <p:nvPr/>
        </p:nvSpPr>
        <p:spPr>
          <a:xfrm>
            <a:off x="375315" y="4340727"/>
            <a:ext cx="112669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Areas of Concern</a:t>
            </a:r>
          </a:p>
          <a:p>
            <a:endParaRPr lang="en-GB" sz="8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Many speakers were concerned about the </a:t>
            </a:r>
            <a:r>
              <a:rPr lang="en-US" sz="12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lack of opportunity to use Gaelic</a:t>
            </a:r>
            <a:r>
              <a:rPr lang="en-US" sz="120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especially in </a:t>
            </a:r>
            <a:r>
              <a:rPr lang="en-US" sz="1200" b="1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informal situations</a:t>
            </a:r>
            <a:r>
              <a:rPr lang="en-US" sz="1200" i="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and 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</a:t>
            </a: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young people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endParaRPr lang="en-US" sz="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Negative attitudes to Gaelic </a:t>
            </a:r>
            <a:r>
              <a:rPr lang="en-US" sz="120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concerned many people, as did the </a:t>
            </a:r>
            <a:r>
              <a:rPr lang="en-US" sz="1200" b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lack of a connected Gaelic community</a:t>
            </a:r>
            <a:r>
              <a:rPr lang="en-US" sz="120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endParaRPr lang="en-US" sz="800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Many respondents would like to see </a:t>
            </a:r>
            <a:r>
              <a:rPr lang="en-US" sz="1200" b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greater promotion of Gaelic </a:t>
            </a:r>
            <a:r>
              <a:rPr lang="en-US" sz="120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 the city, in the form of raising awareness and encouraging uptake, and a </a:t>
            </a:r>
            <a:r>
              <a:rPr lang="en-US" sz="1200" b="1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greater visual presence of Gaelic</a:t>
            </a:r>
            <a:r>
              <a:rPr lang="en-US" sz="120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endParaRPr lang="en-US" sz="800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Speakers wanted to see </a:t>
            </a: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more support for Gaelic education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 dedicated </a:t>
            </a: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physical space for Gaelic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and a </a:t>
            </a: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dedicated website 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Gaelic activities.</a:t>
            </a:r>
            <a:endParaRPr lang="en-US" sz="1200" dirty="0">
              <a:solidFill>
                <a:schemeClr val="accent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A6317-CAAC-BE28-99A5-E4B72B85084E}"/>
              </a:ext>
            </a:extLst>
          </p:cNvPr>
          <p:cNvSpPr txBox="1"/>
          <p:nvPr/>
        </p:nvSpPr>
        <p:spPr>
          <a:xfrm>
            <a:off x="259662" y="130187"/>
            <a:ext cx="372641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Gaelic Interests</a:t>
            </a:r>
          </a:p>
          <a:p>
            <a:endParaRPr lang="en-GB" sz="8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Speakers were highly interested in:</a:t>
            </a:r>
          </a:p>
          <a:p>
            <a:endParaRPr lang="en-GB" sz="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Visible </a:t>
            </a: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Gaelic signage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Gaelic television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Hospitality sites 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featuring Gaelic.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Traditional music and social events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Dedicated </a:t>
            </a: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physical space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(s) for Gaelic events and activities.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Online learning 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resources.</a:t>
            </a:r>
            <a:endParaRPr lang="en-GB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They were less interested in Gaelic sporting events, dance, and religious services.</a:t>
            </a:r>
          </a:p>
          <a:p>
            <a:endParaRPr lang="en-GB" sz="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5B8002-D6AA-1C5C-807F-D7B1E4134544}"/>
              </a:ext>
            </a:extLst>
          </p:cNvPr>
          <p:cNvCxnSpPr>
            <a:cxnSpLocks/>
          </p:cNvCxnSpPr>
          <p:nvPr/>
        </p:nvCxnSpPr>
        <p:spPr>
          <a:xfrm flipH="1">
            <a:off x="3999285" y="202561"/>
            <a:ext cx="14751" cy="3485137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  <a:effectLst>
            <a:glow rad="101600">
              <a:schemeClr val="bg2">
                <a:lumMod val="75000"/>
                <a:alpha val="6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1E36DA8-E324-F44D-AE30-4B5A9E079B87}"/>
              </a:ext>
            </a:extLst>
          </p:cNvPr>
          <p:cNvSpPr txBox="1"/>
          <p:nvPr/>
        </p:nvSpPr>
        <p:spPr>
          <a:xfrm>
            <a:off x="4040456" y="55251"/>
            <a:ext cx="399680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Engagement with Gaelic</a:t>
            </a:r>
          </a:p>
          <a:p>
            <a:endParaRPr lang="en-GB" sz="8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Parents with a child in GME 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used Gaelic more frequently in the home.</a:t>
            </a:r>
          </a:p>
          <a:p>
            <a:endParaRPr lang="en-US" sz="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Former GME students 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used Gaelic less frequently than other fluent and native speakers.</a:t>
            </a:r>
          </a:p>
          <a:p>
            <a:endParaRPr lang="en-US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More proficient learners used Gaelic more often with friends, and less proficient learners used Gaelic more often in class.</a:t>
            </a:r>
          </a:p>
          <a:p>
            <a:endParaRPr lang="en-US" sz="8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Most speakers reported attend Gaelic events in Glasgow either </a:t>
            </a: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weekly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or </a:t>
            </a:r>
            <a:r>
              <a:rPr lang="en-US" sz="1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periodically throughout the year</a:t>
            </a: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55878B48-5761-CFD0-D1BA-6B793A2B6E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1546354"/>
              </p:ext>
            </p:extLst>
          </p:nvPr>
        </p:nvGraphicFramePr>
        <p:xfrm>
          <a:off x="8037266" y="107978"/>
          <a:ext cx="4060725" cy="3800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AC884303-BD37-49B2-98E8-515DEC4A5C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8952713"/>
              </p:ext>
            </p:extLst>
          </p:nvPr>
        </p:nvGraphicFramePr>
        <p:xfrm>
          <a:off x="3919247" y="2433651"/>
          <a:ext cx="4353503" cy="2339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Picture 21" descr="People in jeans sitting on grass near brick building, person in foreground working on laptop, three others in group behind">
            <a:extLst>
              <a:ext uri="{FF2B5EF4-FFF2-40B4-BE49-F238E27FC236}">
                <a16:creationId xmlns:a16="http://schemas.microsoft.com/office/drawing/2014/main" id="{5CDF5AAC-FA1B-49AE-BD5F-1200B8BFD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4" y="2800990"/>
            <a:ext cx="2304566" cy="1537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71784C-A81B-FE45-25FF-2562CA43E3E5}"/>
              </a:ext>
            </a:extLst>
          </p:cNvPr>
          <p:cNvCxnSpPr>
            <a:cxnSpLocks/>
          </p:cNvCxnSpPr>
          <p:nvPr/>
        </p:nvCxnSpPr>
        <p:spPr>
          <a:xfrm>
            <a:off x="8427456" y="4021633"/>
            <a:ext cx="3389228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997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580</Words>
  <Application>Microsoft Office PowerPoint</Application>
  <PresentationFormat>Widescreen</PresentationFormat>
  <Paragraphs>82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Verdana</vt:lpstr>
      <vt:lpstr>Office Theme</vt:lpstr>
      <vt:lpstr>Custom Design</vt:lpstr>
      <vt:lpstr>Gaelic in Glasgow  Community Survey</vt:lpstr>
      <vt:lpstr>Gaelic in Glasgow  Community Survey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Gaelic in Glasgow  Community Survey</dc:title>
  <dc:creator>Erin McNulty (PGR)</dc:creator>
  <cp:lastModifiedBy>Erin McNulty (PGR)</cp:lastModifiedBy>
  <cp:revision>11</cp:revision>
  <dcterms:created xsi:type="dcterms:W3CDTF">2024-04-23T11:21:04Z</dcterms:created>
  <dcterms:modified xsi:type="dcterms:W3CDTF">2024-08-21T11:29:58Z</dcterms:modified>
</cp:coreProperties>
</file>